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87" r:id="rId5"/>
    <p:sldId id="306" r:id="rId6"/>
    <p:sldId id="361" r:id="rId7"/>
    <p:sldId id="330" r:id="rId8"/>
    <p:sldId id="360" r:id="rId9"/>
    <p:sldId id="331" r:id="rId10"/>
    <p:sldId id="332" r:id="rId11"/>
    <p:sldId id="333" r:id="rId12"/>
    <p:sldId id="334" r:id="rId13"/>
    <p:sldId id="335" r:id="rId14"/>
    <p:sldId id="336" r:id="rId15"/>
    <p:sldId id="337" r:id="rId16"/>
    <p:sldId id="338" r:id="rId17"/>
    <p:sldId id="339" r:id="rId18"/>
    <p:sldId id="340" r:id="rId19"/>
    <p:sldId id="341" r:id="rId20"/>
    <p:sldId id="352" r:id="rId21"/>
    <p:sldId id="343" r:id="rId22"/>
    <p:sldId id="345" r:id="rId23"/>
    <p:sldId id="347" r:id="rId24"/>
    <p:sldId id="348" r:id="rId25"/>
    <p:sldId id="349" r:id="rId26"/>
    <p:sldId id="350" r:id="rId27"/>
    <p:sldId id="351" r:id="rId28"/>
    <p:sldId id="353" r:id="rId29"/>
    <p:sldId id="354" r:id="rId30"/>
    <p:sldId id="355" r:id="rId31"/>
    <p:sldId id="356" r:id="rId32"/>
    <p:sldId id="357" r:id="rId33"/>
    <p:sldId id="358" r:id="rId34"/>
    <p:sldId id="359" r:id="rId35"/>
    <p:sldId id="329" r:id="rId3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1A8C5D-3527-5CF9-6326-B437D365D262}" name="David Althoff Palm" initials="DAP" userId="S::david@dalemarken.se::ad0cd4a8-a862-44d1-b86c-06fb4f68dd86" providerId="AD"/>
  <p188:author id="{EA11F562-70C3-48B6-9C58-A15318580EDC}" name="Emilie Welcher-Ulholm" initials="EW" userId="S::ewu@ramboll.com::07159ab7-eea8-4b58-952d-b0783018ba7a" providerId="AD"/>
  <p188:author id="{CB39AC64-E0B8-E152-5C14-B4E7D68ECFC7}" name="Trine Abild" initials="TA" userId="S::TAD@ramboll.com::7fef6256-38ec-4f3d-bd91-c4312491dec2" providerId="AD"/>
  <p188:author id="{BC4244B8-C3F7-CD65-2D8D-B5B7E5C83545}" name="Josephine Andersen" initials="JA" userId="S::JNED@ramboll.com::21377b3c-d3df-4d3b-a996-52004a63d125" providerId="AD"/>
  <p188:author id="{40A540DE-EDCA-E81E-9E9E-675679F649E9}" name="Philip Dehn Søgaard" initials="PDS" userId="S::PDSD@ramboll.com::9ad637eb-c051-40a8-a31b-cd4e555136be" providerId="AD"/>
  <p188:author id="{E1D783F5-6CC4-A5BB-2C01-905863C74703}" name="Asser Simon Chræmmer Jørgensen" initials="ASCJ" userId="S::ASCJ@ramboll.dk::72604b3b-10a9-4e8d-9ff7-45e181c766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uise Austeen Leth" initials="LAL" lastIdx="21" clrIdx="0">
    <p:extLst>
      <p:ext uri="{19B8F6BF-5375-455C-9EA6-DF929625EA0E}">
        <p15:presenceInfo xmlns:p15="http://schemas.microsoft.com/office/powerpoint/2012/main" userId="S-1-5-21-2100284113-1573851820-878952375-326835" providerId="AD"/>
      </p:ext>
    </p:extLst>
  </p:cmAuthor>
  <p:cmAuthor id="2" name="Emilie Welcher-Ulholm" initials="EW" lastIdx="1" clrIdx="1">
    <p:extLst>
      <p:ext uri="{19B8F6BF-5375-455C-9EA6-DF929625EA0E}">
        <p15:presenceInfo xmlns:p15="http://schemas.microsoft.com/office/powerpoint/2012/main" userId="S::ewu@ramboll.com::07159ab7-eea8-4b58-952d-b0783018ba7a" providerId="AD"/>
      </p:ext>
    </p:extLst>
  </p:cmAuthor>
  <p:cmAuthor id="3" name="Louise Pjengaard Bank" initials="LPB" lastIdx="2" clrIdx="2">
    <p:extLst>
      <p:ext uri="{19B8F6BF-5375-455C-9EA6-DF929625EA0E}">
        <p15:presenceInfo xmlns:p15="http://schemas.microsoft.com/office/powerpoint/2012/main" userId="S::LPBK@ramboll.com::c55f244e-039f-4e67-aab3-f9a3db2bb6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BAD9C1"/>
    <a:srgbClr val="797777"/>
    <a:srgbClr val="C6C7C9"/>
    <a:srgbClr val="DED5CB"/>
    <a:srgbClr val="97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715FE-BC9D-491C-99D4-26841A3F5009}" v="1" dt="2023-05-04T11:55:49.483"/>
    <p1510:client id="{B18A00A5-686E-4117-8082-E047C17B79BF}" v="3" dt="2023-05-04T11:07:04.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snapToGrid="0">
      <p:cViewPr varScale="1">
        <p:scale>
          <a:sx n="142" d="100"/>
          <a:sy n="142" d="100"/>
        </p:scale>
        <p:origin x="894"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ine Andersen" userId="21377b3c-d3df-4d3b-a996-52004a63d125" providerId="ADAL" clId="{B18A00A5-686E-4117-8082-E047C17B79BF}"/>
    <pc:docChg chg="custSel modSld">
      <pc:chgData name="Josephine Andersen" userId="21377b3c-d3df-4d3b-a996-52004a63d125" providerId="ADAL" clId="{B18A00A5-686E-4117-8082-E047C17B79BF}" dt="2023-05-04T11:06:16.262" v="13" actId="115"/>
      <pc:docMkLst>
        <pc:docMk/>
      </pc:docMkLst>
      <pc:sldChg chg="modSp mod delCm modCm">
        <pc:chgData name="Josephine Andersen" userId="21377b3c-d3df-4d3b-a996-52004a63d125" providerId="ADAL" clId="{B18A00A5-686E-4117-8082-E047C17B79BF}" dt="2023-05-04T11:06:16.262" v="13" actId="115"/>
        <pc:sldMkLst>
          <pc:docMk/>
          <pc:sldMk cId="3203106907" sldId="306"/>
        </pc:sldMkLst>
        <pc:spChg chg="mod">
          <ac:chgData name="Josephine Andersen" userId="21377b3c-d3df-4d3b-a996-52004a63d125" providerId="ADAL" clId="{B18A00A5-686E-4117-8082-E047C17B79BF}" dt="2023-05-04T11:06:16.262" v="13" actId="115"/>
          <ac:spMkLst>
            <pc:docMk/>
            <pc:sldMk cId="3203106907" sldId="306"/>
            <ac:spMk id="6" creationId="{753BF4F3-4BF3-5727-251E-5F7C6E793CC5}"/>
          </ac:spMkLst>
        </pc:spChg>
      </pc:sldChg>
    </pc:docChg>
  </pc:docChgLst>
  <pc:docChgLst>
    <pc:chgData name="Trine Abild" userId="7fef6256-38ec-4f3d-bd91-c4312491dec2" providerId="ADAL" clId="{7C0715FE-BC9D-491C-99D4-26841A3F5009}"/>
    <pc:docChg chg="custSel modSld">
      <pc:chgData name="Trine Abild" userId="7fef6256-38ec-4f3d-bd91-c4312491dec2" providerId="ADAL" clId="{7C0715FE-BC9D-491C-99D4-26841A3F5009}" dt="2023-05-04T11:57:08.296" v="11" actId="20577"/>
      <pc:docMkLst>
        <pc:docMk/>
      </pc:docMkLst>
      <pc:sldChg chg="addSp delSp modSp mod">
        <pc:chgData name="Trine Abild" userId="7fef6256-38ec-4f3d-bd91-c4312491dec2" providerId="ADAL" clId="{7C0715FE-BC9D-491C-99D4-26841A3F5009}" dt="2023-05-04T11:55:49.483" v="1"/>
        <pc:sldMkLst>
          <pc:docMk/>
          <pc:sldMk cId="3203106907" sldId="306"/>
        </pc:sldMkLst>
        <pc:spChg chg="del">
          <ac:chgData name="Trine Abild" userId="7fef6256-38ec-4f3d-bd91-c4312491dec2" providerId="ADAL" clId="{7C0715FE-BC9D-491C-99D4-26841A3F5009}" dt="2023-05-04T11:55:40.533" v="0" actId="478"/>
          <ac:spMkLst>
            <pc:docMk/>
            <pc:sldMk cId="3203106907" sldId="306"/>
            <ac:spMk id="6" creationId="{753BF4F3-4BF3-5727-251E-5F7C6E793CC5}"/>
          </ac:spMkLst>
        </pc:spChg>
        <pc:spChg chg="mod">
          <ac:chgData name="Trine Abild" userId="7fef6256-38ec-4f3d-bd91-c4312491dec2" providerId="ADAL" clId="{7C0715FE-BC9D-491C-99D4-26841A3F5009}" dt="2023-05-04T11:55:49.483" v="1"/>
          <ac:spMkLst>
            <pc:docMk/>
            <pc:sldMk cId="3203106907" sldId="306"/>
            <ac:spMk id="10" creationId="{7EBCB186-BB21-2828-84F3-8C72D46A83B8}"/>
          </ac:spMkLst>
        </pc:spChg>
        <pc:spChg chg="mod">
          <ac:chgData name="Trine Abild" userId="7fef6256-38ec-4f3d-bd91-c4312491dec2" providerId="ADAL" clId="{7C0715FE-BC9D-491C-99D4-26841A3F5009}" dt="2023-05-04T11:55:49.483" v="1"/>
          <ac:spMkLst>
            <pc:docMk/>
            <pc:sldMk cId="3203106907" sldId="306"/>
            <ac:spMk id="22" creationId="{C08DD3C3-F238-3F57-BAE2-9B2BDCD84B49}"/>
          </ac:spMkLst>
        </pc:spChg>
        <pc:spChg chg="add mod">
          <ac:chgData name="Trine Abild" userId="7fef6256-38ec-4f3d-bd91-c4312491dec2" providerId="ADAL" clId="{7C0715FE-BC9D-491C-99D4-26841A3F5009}" dt="2023-05-04T11:55:49.483" v="1"/>
          <ac:spMkLst>
            <pc:docMk/>
            <pc:sldMk cId="3203106907" sldId="306"/>
            <ac:spMk id="25" creationId="{BED32A46-D04E-9438-D68D-94C57EF62599}"/>
          </ac:spMkLst>
        </pc:spChg>
        <pc:grpChg chg="add mod">
          <ac:chgData name="Trine Abild" userId="7fef6256-38ec-4f3d-bd91-c4312491dec2" providerId="ADAL" clId="{7C0715FE-BC9D-491C-99D4-26841A3F5009}" dt="2023-05-04T11:55:49.483" v="1"/>
          <ac:grpSpMkLst>
            <pc:docMk/>
            <pc:sldMk cId="3203106907" sldId="306"/>
            <ac:grpSpMk id="2" creationId="{90D3388D-EA93-8F01-CD0C-5EF860715571}"/>
          </ac:grpSpMkLst>
        </pc:grpChg>
        <pc:grpChg chg="add mod">
          <ac:chgData name="Trine Abild" userId="7fef6256-38ec-4f3d-bd91-c4312491dec2" providerId="ADAL" clId="{7C0715FE-BC9D-491C-99D4-26841A3F5009}" dt="2023-05-04T11:55:49.483" v="1"/>
          <ac:grpSpMkLst>
            <pc:docMk/>
            <pc:sldMk cId="3203106907" sldId="306"/>
            <ac:grpSpMk id="14" creationId="{0E98F88D-E879-0EBF-FA2C-9971A42F41ED}"/>
          </ac:grpSpMkLst>
        </pc:grpChg>
        <pc:grpChg chg="del">
          <ac:chgData name="Trine Abild" userId="7fef6256-38ec-4f3d-bd91-c4312491dec2" providerId="ADAL" clId="{7C0715FE-BC9D-491C-99D4-26841A3F5009}" dt="2023-05-04T11:55:40.533" v="0" actId="478"/>
          <ac:grpSpMkLst>
            <pc:docMk/>
            <pc:sldMk cId="3203106907" sldId="306"/>
            <ac:grpSpMk id="20" creationId="{967D24E2-85C4-918E-9D32-7112FC2A7676}"/>
          </ac:grpSpMkLst>
        </pc:grpChg>
        <pc:grpChg chg="del">
          <ac:chgData name="Trine Abild" userId="7fef6256-38ec-4f3d-bd91-c4312491dec2" providerId="ADAL" clId="{7C0715FE-BC9D-491C-99D4-26841A3F5009}" dt="2023-05-04T11:55:40.533" v="0" actId="478"/>
          <ac:grpSpMkLst>
            <pc:docMk/>
            <pc:sldMk cId="3203106907" sldId="306"/>
            <ac:grpSpMk id="21" creationId="{1DBF0264-0720-875D-F662-259E1D9435A6}"/>
          </ac:grpSpMkLst>
        </pc:grpChg>
        <pc:picChg chg="mod">
          <ac:chgData name="Trine Abild" userId="7fef6256-38ec-4f3d-bd91-c4312491dec2" providerId="ADAL" clId="{7C0715FE-BC9D-491C-99D4-26841A3F5009}" dt="2023-05-04T11:55:49.483" v="1"/>
          <ac:picMkLst>
            <pc:docMk/>
            <pc:sldMk cId="3203106907" sldId="306"/>
            <ac:picMk id="5" creationId="{7BC8FBEC-4173-7C52-BD3F-B114353E74CE}"/>
          </ac:picMkLst>
        </pc:picChg>
        <pc:picChg chg="mod">
          <ac:chgData name="Trine Abild" userId="7fef6256-38ec-4f3d-bd91-c4312491dec2" providerId="ADAL" clId="{7C0715FE-BC9D-491C-99D4-26841A3F5009}" dt="2023-05-04T11:55:49.483" v="1"/>
          <ac:picMkLst>
            <pc:docMk/>
            <pc:sldMk cId="3203106907" sldId="306"/>
            <ac:picMk id="12" creationId="{B3A1206D-F3CE-EA0E-81DB-2A739828246E}"/>
          </ac:picMkLst>
        </pc:picChg>
        <pc:picChg chg="mod">
          <ac:chgData name="Trine Abild" userId="7fef6256-38ec-4f3d-bd91-c4312491dec2" providerId="ADAL" clId="{7C0715FE-BC9D-491C-99D4-26841A3F5009}" dt="2023-05-04T11:55:49.483" v="1"/>
          <ac:picMkLst>
            <pc:docMk/>
            <pc:sldMk cId="3203106907" sldId="306"/>
            <ac:picMk id="13" creationId="{93FDE5C1-51E5-45C4-70D7-F99AE814343E}"/>
          </ac:picMkLst>
        </pc:picChg>
        <pc:picChg chg="mod">
          <ac:chgData name="Trine Abild" userId="7fef6256-38ec-4f3d-bd91-c4312491dec2" providerId="ADAL" clId="{7C0715FE-BC9D-491C-99D4-26841A3F5009}" dt="2023-05-04T11:55:49.483" v="1"/>
          <ac:picMkLst>
            <pc:docMk/>
            <pc:sldMk cId="3203106907" sldId="306"/>
            <ac:picMk id="15" creationId="{1A0F6B0B-7F7A-97F3-2C91-E59097459935}"/>
          </ac:picMkLst>
        </pc:picChg>
        <pc:picChg chg="mod">
          <ac:chgData name="Trine Abild" userId="7fef6256-38ec-4f3d-bd91-c4312491dec2" providerId="ADAL" clId="{7C0715FE-BC9D-491C-99D4-26841A3F5009}" dt="2023-05-04T11:55:49.483" v="1"/>
          <ac:picMkLst>
            <pc:docMk/>
            <pc:sldMk cId="3203106907" sldId="306"/>
            <ac:picMk id="23" creationId="{175129D5-6883-F2EF-001E-10D0F9773C95}"/>
          </ac:picMkLst>
        </pc:picChg>
        <pc:picChg chg="mod">
          <ac:chgData name="Trine Abild" userId="7fef6256-38ec-4f3d-bd91-c4312491dec2" providerId="ADAL" clId="{7C0715FE-BC9D-491C-99D4-26841A3F5009}" dt="2023-05-04T11:55:49.483" v="1"/>
          <ac:picMkLst>
            <pc:docMk/>
            <pc:sldMk cId="3203106907" sldId="306"/>
            <ac:picMk id="24" creationId="{73DBE3BD-00B8-B615-ACF1-22F8C760022A}"/>
          </ac:picMkLst>
        </pc:picChg>
      </pc:sldChg>
      <pc:sldChg chg="modSp mod">
        <pc:chgData name="Trine Abild" userId="7fef6256-38ec-4f3d-bd91-c4312491dec2" providerId="ADAL" clId="{7C0715FE-BC9D-491C-99D4-26841A3F5009}" dt="2023-05-04T11:57:08.296" v="11" actId="20577"/>
        <pc:sldMkLst>
          <pc:docMk/>
          <pc:sldMk cId="1892217711" sldId="361"/>
        </pc:sldMkLst>
        <pc:spChg chg="mod">
          <ac:chgData name="Trine Abild" userId="7fef6256-38ec-4f3d-bd91-c4312491dec2" providerId="ADAL" clId="{7C0715FE-BC9D-491C-99D4-26841A3F5009}" dt="2023-05-04T11:57:08.296" v="11" actId="20577"/>
          <ac:spMkLst>
            <pc:docMk/>
            <pc:sldMk cId="1892217711" sldId="361"/>
            <ac:spMk id="4" creationId="{7F05C841-3956-C583-B1CD-0D4E431F2CCC}"/>
          </ac:spMkLst>
        </pc:spChg>
      </pc:sldChg>
    </pc:docChg>
  </pc:docChgLst>
  <pc:docChgLst>
    <pc:chgData name="Trine Abild" userId="7fef6256-38ec-4f3d-bd91-c4312491dec2" providerId="ADAL" clId="{90B39173-B166-4123-9B8F-7F876F8BCFC2}"/>
    <pc:docChg chg="modSld">
      <pc:chgData name="Trine Abild" userId="7fef6256-38ec-4f3d-bd91-c4312491dec2" providerId="ADAL" clId="{90B39173-B166-4123-9B8F-7F876F8BCFC2}" dt="2023-05-01T12:20:47.843" v="27" actId="13926"/>
      <pc:docMkLst>
        <pc:docMk/>
      </pc:docMkLst>
      <pc:sldChg chg="modSp mod">
        <pc:chgData name="Trine Abild" userId="7fef6256-38ec-4f3d-bd91-c4312491dec2" providerId="ADAL" clId="{90B39173-B166-4123-9B8F-7F876F8BCFC2}" dt="2023-05-01T12:18:59.967" v="6" actId="20577"/>
        <pc:sldMkLst>
          <pc:docMk/>
          <pc:sldMk cId="3203106907" sldId="306"/>
        </pc:sldMkLst>
        <pc:spChg chg="mod">
          <ac:chgData name="Trine Abild" userId="7fef6256-38ec-4f3d-bd91-c4312491dec2" providerId="ADAL" clId="{90B39173-B166-4123-9B8F-7F876F8BCFC2}" dt="2023-05-01T12:18:59.967" v="6" actId="20577"/>
          <ac:spMkLst>
            <pc:docMk/>
            <pc:sldMk cId="3203106907" sldId="306"/>
            <ac:spMk id="3" creationId="{CFCE8C16-6FAD-F1CC-4D4D-42576C4EC99B}"/>
          </ac:spMkLst>
        </pc:spChg>
      </pc:sldChg>
      <pc:sldChg chg="modSp mod">
        <pc:chgData name="Trine Abild" userId="7fef6256-38ec-4f3d-bd91-c4312491dec2" providerId="ADAL" clId="{90B39173-B166-4123-9B8F-7F876F8BCFC2}" dt="2023-05-01T12:19:11.799" v="7" actId="13926"/>
        <pc:sldMkLst>
          <pc:docMk/>
          <pc:sldMk cId="2835535721" sldId="331"/>
        </pc:sldMkLst>
        <pc:spChg chg="mod">
          <ac:chgData name="Trine Abild" userId="7fef6256-38ec-4f3d-bd91-c4312491dec2" providerId="ADAL" clId="{90B39173-B166-4123-9B8F-7F876F8BCFC2}" dt="2023-05-01T12:19:11.799" v="7" actId="13926"/>
          <ac:spMkLst>
            <pc:docMk/>
            <pc:sldMk cId="2835535721" sldId="331"/>
            <ac:spMk id="8" creationId="{FC6E4A80-5C10-0782-865A-BFB1B49FDFAB}"/>
          </ac:spMkLst>
        </pc:spChg>
      </pc:sldChg>
      <pc:sldChg chg="modSp mod">
        <pc:chgData name="Trine Abild" userId="7fef6256-38ec-4f3d-bd91-c4312491dec2" providerId="ADAL" clId="{90B39173-B166-4123-9B8F-7F876F8BCFC2}" dt="2023-05-01T12:19:21.456" v="8" actId="13926"/>
        <pc:sldMkLst>
          <pc:docMk/>
          <pc:sldMk cId="1718465511" sldId="334"/>
        </pc:sldMkLst>
        <pc:spChg chg="mod">
          <ac:chgData name="Trine Abild" userId="7fef6256-38ec-4f3d-bd91-c4312491dec2" providerId="ADAL" clId="{90B39173-B166-4123-9B8F-7F876F8BCFC2}" dt="2023-05-01T12:19:21.456" v="8" actId="13926"/>
          <ac:spMkLst>
            <pc:docMk/>
            <pc:sldMk cId="1718465511" sldId="334"/>
            <ac:spMk id="6" creationId="{C28E067F-0681-A795-2F26-AAA3015774BC}"/>
          </ac:spMkLst>
        </pc:spChg>
      </pc:sldChg>
      <pc:sldChg chg="modSp mod">
        <pc:chgData name="Trine Abild" userId="7fef6256-38ec-4f3d-bd91-c4312491dec2" providerId="ADAL" clId="{90B39173-B166-4123-9B8F-7F876F8BCFC2}" dt="2023-05-01T12:19:28.650" v="9" actId="13926"/>
        <pc:sldMkLst>
          <pc:docMk/>
          <pc:sldMk cId="3187473317" sldId="337"/>
        </pc:sldMkLst>
        <pc:spChg chg="mod">
          <ac:chgData name="Trine Abild" userId="7fef6256-38ec-4f3d-bd91-c4312491dec2" providerId="ADAL" clId="{90B39173-B166-4123-9B8F-7F876F8BCFC2}" dt="2023-05-01T12:19:28.650" v="9" actId="13926"/>
          <ac:spMkLst>
            <pc:docMk/>
            <pc:sldMk cId="3187473317" sldId="337"/>
            <ac:spMk id="3" creationId="{595DC04A-22C2-55F7-9104-45D9CB2853F1}"/>
          </ac:spMkLst>
        </pc:spChg>
      </pc:sldChg>
      <pc:sldChg chg="modSp mod">
        <pc:chgData name="Trine Abild" userId="7fef6256-38ec-4f3d-bd91-c4312491dec2" providerId="ADAL" clId="{90B39173-B166-4123-9B8F-7F876F8BCFC2}" dt="2023-05-01T12:19:37.862" v="10" actId="13926"/>
        <pc:sldMkLst>
          <pc:docMk/>
          <pc:sldMk cId="2920624837" sldId="341"/>
        </pc:sldMkLst>
        <pc:spChg chg="mod">
          <ac:chgData name="Trine Abild" userId="7fef6256-38ec-4f3d-bd91-c4312491dec2" providerId="ADAL" clId="{90B39173-B166-4123-9B8F-7F876F8BCFC2}" dt="2023-05-01T12:19:37.862" v="10" actId="13926"/>
          <ac:spMkLst>
            <pc:docMk/>
            <pc:sldMk cId="2920624837" sldId="341"/>
            <ac:spMk id="5" creationId="{BB411CB6-92F8-554C-DC97-32D9198E1353}"/>
          </ac:spMkLst>
        </pc:spChg>
      </pc:sldChg>
      <pc:sldChg chg="modSp mod">
        <pc:chgData name="Trine Abild" userId="7fef6256-38ec-4f3d-bd91-c4312491dec2" providerId="ADAL" clId="{90B39173-B166-4123-9B8F-7F876F8BCFC2}" dt="2023-05-01T12:19:53.285" v="21" actId="20577"/>
        <pc:sldMkLst>
          <pc:docMk/>
          <pc:sldMk cId="3068974087" sldId="343"/>
        </pc:sldMkLst>
        <pc:spChg chg="mod">
          <ac:chgData name="Trine Abild" userId="7fef6256-38ec-4f3d-bd91-c4312491dec2" providerId="ADAL" clId="{90B39173-B166-4123-9B8F-7F876F8BCFC2}" dt="2023-05-01T12:19:53.285" v="21" actId="20577"/>
          <ac:spMkLst>
            <pc:docMk/>
            <pc:sldMk cId="3068974087" sldId="343"/>
            <ac:spMk id="2" creationId="{5969B99F-60A0-2B01-9DF7-74BE4C1EAF51}"/>
          </ac:spMkLst>
        </pc:spChg>
      </pc:sldChg>
      <pc:sldChg chg="modSp mod">
        <pc:chgData name="Trine Abild" userId="7fef6256-38ec-4f3d-bd91-c4312491dec2" providerId="ADAL" clId="{90B39173-B166-4123-9B8F-7F876F8BCFC2}" dt="2023-05-01T12:20:06.388" v="22" actId="13926"/>
        <pc:sldMkLst>
          <pc:docMk/>
          <pc:sldMk cId="962619166" sldId="348"/>
        </pc:sldMkLst>
        <pc:spChg chg="mod">
          <ac:chgData name="Trine Abild" userId="7fef6256-38ec-4f3d-bd91-c4312491dec2" providerId="ADAL" clId="{90B39173-B166-4123-9B8F-7F876F8BCFC2}" dt="2023-05-01T12:20:06.388" v="22" actId="13926"/>
          <ac:spMkLst>
            <pc:docMk/>
            <pc:sldMk cId="962619166" sldId="348"/>
            <ac:spMk id="7" creationId="{22E2EC00-E53B-40C8-16DB-39E632AF7ED6}"/>
          </ac:spMkLst>
        </pc:spChg>
      </pc:sldChg>
      <pc:sldChg chg="modSp mod">
        <pc:chgData name="Trine Abild" userId="7fef6256-38ec-4f3d-bd91-c4312491dec2" providerId="ADAL" clId="{90B39173-B166-4123-9B8F-7F876F8BCFC2}" dt="2023-05-01T12:20:11.479" v="23" actId="13926"/>
        <pc:sldMkLst>
          <pc:docMk/>
          <pc:sldMk cId="1799186293" sldId="350"/>
        </pc:sldMkLst>
        <pc:spChg chg="mod">
          <ac:chgData name="Trine Abild" userId="7fef6256-38ec-4f3d-bd91-c4312491dec2" providerId="ADAL" clId="{90B39173-B166-4123-9B8F-7F876F8BCFC2}" dt="2023-05-01T12:20:11.479" v="23" actId="13926"/>
          <ac:spMkLst>
            <pc:docMk/>
            <pc:sldMk cId="1799186293" sldId="350"/>
            <ac:spMk id="7" creationId="{22E2EC00-E53B-40C8-16DB-39E632AF7ED6}"/>
          </ac:spMkLst>
        </pc:spChg>
      </pc:sldChg>
      <pc:sldChg chg="modSp mod">
        <pc:chgData name="Trine Abild" userId="7fef6256-38ec-4f3d-bd91-c4312491dec2" providerId="ADAL" clId="{90B39173-B166-4123-9B8F-7F876F8BCFC2}" dt="2023-05-01T12:19:41.026" v="11" actId="13926"/>
        <pc:sldMkLst>
          <pc:docMk/>
          <pc:sldMk cId="2914659852" sldId="352"/>
        </pc:sldMkLst>
        <pc:spChg chg="mod">
          <ac:chgData name="Trine Abild" userId="7fef6256-38ec-4f3d-bd91-c4312491dec2" providerId="ADAL" clId="{90B39173-B166-4123-9B8F-7F876F8BCFC2}" dt="2023-05-01T12:19:41.026" v="11" actId="13926"/>
          <ac:spMkLst>
            <pc:docMk/>
            <pc:sldMk cId="2914659852" sldId="352"/>
            <ac:spMk id="2" creationId="{1D3F06A5-4825-368C-481D-F9845D6A51D3}"/>
          </ac:spMkLst>
        </pc:spChg>
      </pc:sldChg>
      <pc:sldChg chg="modSp mod">
        <pc:chgData name="Trine Abild" userId="7fef6256-38ec-4f3d-bd91-c4312491dec2" providerId="ADAL" clId="{90B39173-B166-4123-9B8F-7F876F8BCFC2}" dt="2023-05-01T12:20:17.663" v="24" actId="13926"/>
        <pc:sldMkLst>
          <pc:docMk/>
          <pc:sldMk cId="2620545543" sldId="353"/>
        </pc:sldMkLst>
        <pc:spChg chg="mod">
          <ac:chgData name="Trine Abild" userId="7fef6256-38ec-4f3d-bd91-c4312491dec2" providerId="ADAL" clId="{90B39173-B166-4123-9B8F-7F876F8BCFC2}" dt="2023-05-01T12:20:17.663" v="24" actId="13926"/>
          <ac:spMkLst>
            <pc:docMk/>
            <pc:sldMk cId="2620545543" sldId="353"/>
            <ac:spMk id="3" creationId="{6EB99387-E050-E27D-8B01-441A57E81C6F}"/>
          </ac:spMkLst>
        </pc:spChg>
      </pc:sldChg>
      <pc:sldChg chg="modSp mod">
        <pc:chgData name="Trine Abild" userId="7fef6256-38ec-4f3d-bd91-c4312491dec2" providerId="ADAL" clId="{90B39173-B166-4123-9B8F-7F876F8BCFC2}" dt="2023-05-01T12:20:30.832" v="25" actId="13926"/>
        <pc:sldMkLst>
          <pc:docMk/>
          <pc:sldMk cId="2180800272" sldId="355"/>
        </pc:sldMkLst>
        <pc:spChg chg="mod">
          <ac:chgData name="Trine Abild" userId="7fef6256-38ec-4f3d-bd91-c4312491dec2" providerId="ADAL" clId="{90B39173-B166-4123-9B8F-7F876F8BCFC2}" dt="2023-05-01T12:20:30.832" v="25" actId="13926"/>
          <ac:spMkLst>
            <pc:docMk/>
            <pc:sldMk cId="2180800272" sldId="355"/>
            <ac:spMk id="6" creationId="{52821F10-4B0D-7718-50E9-DAF6C5A7E744}"/>
          </ac:spMkLst>
        </pc:spChg>
      </pc:sldChg>
      <pc:sldChg chg="modSp mod">
        <pc:chgData name="Trine Abild" userId="7fef6256-38ec-4f3d-bd91-c4312491dec2" providerId="ADAL" clId="{90B39173-B166-4123-9B8F-7F876F8BCFC2}" dt="2023-05-01T12:20:41.021" v="26" actId="13926"/>
        <pc:sldMkLst>
          <pc:docMk/>
          <pc:sldMk cId="2874793858" sldId="356"/>
        </pc:sldMkLst>
        <pc:spChg chg="mod">
          <ac:chgData name="Trine Abild" userId="7fef6256-38ec-4f3d-bd91-c4312491dec2" providerId="ADAL" clId="{90B39173-B166-4123-9B8F-7F876F8BCFC2}" dt="2023-05-01T12:20:41.021" v="26" actId="13926"/>
          <ac:spMkLst>
            <pc:docMk/>
            <pc:sldMk cId="2874793858" sldId="356"/>
            <ac:spMk id="7" creationId="{D07458A7-F91D-99AF-38C6-FFA5C8E6D61B}"/>
          </ac:spMkLst>
        </pc:spChg>
      </pc:sldChg>
      <pc:sldChg chg="modSp mod">
        <pc:chgData name="Trine Abild" userId="7fef6256-38ec-4f3d-bd91-c4312491dec2" providerId="ADAL" clId="{90B39173-B166-4123-9B8F-7F876F8BCFC2}" dt="2023-05-01T12:20:47.843" v="27" actId="13926"/>
        <pc:sldMkLst>
          <pc:docMk/>
          <pc:sldMk cId="1143069066" sldId="359"/>
        </pc:sldMkLst>
        <pc:spChg chg="mod">
          <ac:chgData name="Trine Abild" userId="7fef6256-38ec-4f3d-bd91-c4312491dec2" providerId="ADAL" clId="{90B39173-B166-4123-9B8F-7F876F8BCFC2}" dt="2023-05-01T12:20:47.843" v="27" actId="13926"/>
          <ac:spMkLst>
            <pc:docMk/>
            <pc:sldMk cId="1143069066" sldId="359"/>
            <ac:spMk id="6" creationId="{9F6A25C0-6C80-3D7C-588E-513C672B398A}"/>
          </ac:spMkLst>
        </pc:spChg>
      </pc:sldChg>
    </pc:docChg>
  </pc:docChgLst>
  <pc:docChgLst>
    <pc:chgData name="Philip Dehn Søgaard" userId="9ad637eb-c051-40a8-a31b-cd4e555136be" providerId="ADAL" clId="{B7B06A0F-69DD-4AE2-A1D0-0A254846B86E}"/>
    <pc:docChg chg="undo redo custSel modSld modMainMaster">
      <pc:chgData name="Philip Dehn Søgaard" userId="9ad637eb-c051-40a8-a31b-cd4e555136be" providerId="ADAL" clId="{B7B06A0F-69DD-4AE2-A1D0-0A254846B86E}" dt="2023-05-02T07:57:34.183" v="41"/>
      <pc:docMkLst>
        <pc:docMk/>
      </pc:docMkLst>
      <pc:sldChg chg="addSp delSp modSp mod">
        <pc:chgData name="Philip Dehn Søgaard" userId="9ad637eb-c051-40a8-a31b-cd4e555136be" providerId="ADAL" clId="{B7B06A0F-69DD-4AE2-A1D0-0A254846B86E}" dt="2023-05-02T07:57:34.183" v="41"/>
        <pc:sldMkLst>
          <pc:docMk/>
          <pc:sldMk cId="3925464698" sldId="287"/>
        </pc:sldMkLst>
        <pc:spChg chg="mod">
          <ac:chgData name="Philip Dehn Søgaard" userId="9ad637eb-c051-40a8-a31b-cd4e555136be" providerId="ADAL" clId="{B7B06A0F-69DD-4AE2-A1D0-0A254846B86E}" dt="2023-05-02T07:49:57.645" v="35" actId="1036"/>
          <ac:spMkLst>
            <pc:docMk/>
            <pc:sldMk cId="3925464698" sldId="287"/>
            <ac:spMk id="2" creationId="{4F4F2341-D3A6-FBD0-AB65-7BA9602362AB}"/>
          </ac:spMkLst>
        </pc:spChg>
        <pc:spChg chg="mod">
          <ac:chgData name="Philip Dehn Søgaard" userId="9ad637eb-c051-40a8-a31b-cd4e555136be" providerId="ADAL" clId="{B7B06A0F-69DD-4AE2-A1D0-0A254846B86E}" dt="2023-05-02T07:49:57.645" v="35" actId="1036"/>
          <ac:spMkLst>
            <pc:docMk/>
            <pc:sldMk cId="3925464698" sldId="287"/>
            <ac:spMk id="3" creationId="{AD0E7597-6A58-A98B-93DE-5001DB90EB3F}"/>
          </ac:spMkLst>
        </pc:spChg>
        <pc:spChg chg="add del mod">
          <ac:chgData name="Philip Dehn Søgaard" userId="9ad637eb-c051-40a8-a31b-cd4e555136be" providerId="ADAL" clId="{B7B06A0F-69DD-4AE2-A1D0-0A254846B86E}" dt="2023-05-02T07:50:06.996" v="37" actId="478"/>
          <ac:spMkLst>
            <pc:docMk/>
            <pc:sldMk cId="3925464698" sldId="287"/>
            <ac:spMk id="4" creationId="{F0E01AEE-7E55-7913-BA75-4F4C7BDC37D7}"/>
          </ac:spMkLst>
        </pc:spChg>
        <pc:spChg chg="add del mod">
          <ac:chgData name="Philip Dehn Søgaard" userId="9ad637eb-c051-40a8-a31b-cd4e555136be" providerId="ADAL" clId="{B7B06A0F-69DD-4AE2-A1D0-0A254846B86E}" dt="2023-05-02T07:50:06.996" v="37" actId="478"/>
          <ac:spMkLst>
            <pc:docMk/>
            <pc:sldMk cId="3925464698" sldId="287"/>
            <ac:spMk id="5" creationId="{71FB889F-9C22-3339-A7A4-1D2BFFECC51F}"/>
          </ac:spMkLst>
        </pc:spChg>
        <pc:spChg chg="add del mod">
          <ac:chgData name="Philip Dehn Søgaard" userId="9ad637eb-c051-40a8-a31b-cd4e555136be" providerId="ADAL" clId="{B7B06A0F-69DD-4AE2-A1D0-0A254846B86E}" dt="2023-05-02T07:57:34.183" v="41"/>
          <ac:spMkLst>
            <pc:docMk/>
            <pc:sldMk cId="3925464698" sldId="287"/>
            <ac:spMk id="5" creationId="{ECAC47F0-B3D0-4AEF-E2FF-F6889E73D3E6}"/>
          </ac:spMkLst>
        </pc:spChg>
        <pc:spChg chg="add del">
          <ac:chgData name="Philip Dehn Søgaard" userId="9ad637eb-c051-40a8-a31b-cd4e555136be" providerId="ADAL" clId="{B7B06A0F-69DD-4AE2-A1D0-0A254846B86E}" dt="2023-05-02T07:49:59.271" v="36" actId="478"/>
          <ac:spMkLst>
            <pc:docMk/>
            <pc:sldMk cId="3925464698" sldId="287"/>
            <ac:spMk id="6" creationId="{7D143EF7-0C2A-6B67-918A-46B90E0C666D}"/>
          </ac:spMkLst>
        </pc:spChg>
        <pc:spChg chg="add del mod">
          <ac:chgData name="Philip Dehn Søgaard" userId="9ad637eb-c051-40a8-a31b-cd4e555136be" providerId="ADAL" clId="{B7B06A0F-69DD-4AE2-A1D0-0A254846B86E}" dt="2023-05-02T07:57:34.183" v="41"/>
          <ac:spMkLst>
            <pc:docMk/>
            <pc:sldMk cId="3925464698" sldId="287"/>
            <ac:spMk id="6" creationId="{B05D3120-280B-BE26-ECB2-B33F189C1C0F}"/>
          </ac:spMkLst>
        </pc:spChg>
        <pc:graphicFrameChg chg="add del mod">
          <ac:chgData name="Philip Dehn Søgaard" userId="9ad637eb-c051-40a8-a31b-cd4e555136be" providerId="ADAL" clId="{B7B06A0F-69DD-4AE2-A1D0-0A254846B86E}" dt="2023-05-02T07:57:25.028" v="39" actId="478"/>
          <ac:graphicFrameMkLst>
            <pc:docMk/>
            <pc:sldMk cId="3925464698" sldId="287"/>
            <ac:graphicFrameMk id="4" creationId="{DF06932F-F92E-4B69-76D6-6F6755BDB9EB}"/>
          </ac:graphicFrameMkLst>
        </pc:graphicFrameChg>
      </pc:sldChg>
      <pc:sldMasterChg chg="delSp mod modSldLayout">
        <pc:chgData name="Philip Dehn Søgaard" userId="9ad637eb-c051-40a8-a31b-cd4e555136be" providerId="ADAL" clId="{B7B06A0F-69DD-4AE2-A1D0-0A254846B86E}" dt="2023-05-02T07:16:37.268" v="11" actId="478"/>
        <pc:sldMasterMkLst>
          <pc:docMk/>
          <pc:sldMasterMk cId="4233440836" sldId="2147483648"/>
        </pc:sldMasterMkLst>
        <pc:picChg chg="del">
          <ac:chgData name="Philip Dehn Søgaard" userId="9ad637eb-c051-40a8-a31b-cd4e555136be" providerId="ADAL" clId="{B7B06A0F-69DD-4AE2-A1D0-0A254846B86E}" dt="2023-05-02T07:16:19.557" v="2" actId="478"/>
          <ac:picMkLst>
            <pc:docMk/>
            <pc:sldMasterMk cId="4233440836" sldId="2147483648"/>
            <ac:picMk id="10" creationId="{212C63FB-6E7C-8487-C90A-1E6BAAE14D27}"/>
          </ac:picMkLst>
        </pc:picChg>
        <pc:sldLayoutChg chg="delSp mod">
          <pc:chgData name="Philip Dehn Søgaard" userId="9ad637eb-c051-40a8-a31b-cd4e555136be" providerId="ADAL" clId="{B7B06A0F-69DD-4AE2-A1D0-0A254846B86E}" dt="2023-05-02T07:16:14.326" v="1" actId="478"/>
          <pc:sldLayoutMkLst>
            <pc:docMk/>
            <pc:sldMasterMk cId="4233440836" sldId="2147483648"/>
            <pc:sldLayoutMk cId="126609076" sldId="2147483649"/>
          </pc:sldLayoutMkLst>
          <pc:picChg chg="del">
            <ac:chgData name="Philip Dehn Søgaard" userId="9ad637eb-c051-40a8-a31b-cd4e555136be" providerId="ADAL" clId="{B7B06A0F-69DD-4AE2-A1D0-0A254846B86E}" dt="2023-05-02T07:16:11.190" v="0" actId="478"/>
            <ac:picMkLst>
              <pc:docMk/>
              <pc:sldMasterMk cId="4233440836" sldId="2147483648"/>
              <pc:sldLayoutMk cId="126609076" sldId="2147483649"/>
              <ac:picMk id="12" creationId="{BBF8A6EA-ED17-60BB-B3BD-583A05B689F5}"/>
            </ac:picMkLst>
          </pc:picChg>
          <pc:picChg chg="del">
            <ac:chgData name="Philip Dehn Søgaard" userId="9ad637eb-c051-40a8-a31b-cd4e555136be" providerId="ADAL" clId="{B7B06A0F-69DD-4AE2-A1D0-0A254846B86E}" dt="2023-05-02T07:16:14.326" v="1" actId="478"/>
            <ac:picMkLst>
              <pc:docMk/>
              <pc:sldMasterMk cId="4233440836" sldId="2147483648"/>
              <pc:sldLayoutMk cId="126609076" sldId="2147483649"/>
              <ac:picMk id="15" creationId="{E5C42B0A-9AC8-46A4-9865-27F08D9B7EA2}"/>
            </ac:picMkLst>
          </pc:picChg>
        </pc:sldLayoutChg>
        <pc:sldLayoutChg chg="delSp mod">
          <pc:chgData name="Philip Dehn Søgaard" userId="9ad637eb-c051-40a8-a31b-cd4e555136be" providerId="ADAL" clId="{B7B06A0F-69DD-4AE2-A1D0-0A254846B86E}" dt="2023-05-02T07:16:33.817" v="8" actId="478"/>
          <pc:sldLayoutMkLst>
            <pc:docMk/>
            <pc:sldMasterMk cId="4233440836" sldId="2147483648"/>
            <pc:sldLayoutMk cId="2620476175" sldId="2147483665"/>
          </pc:sldLayoutMkLst>
          <pc:picChg chg="del">
            <ac:chgData name="Philip Dehn Søgaard" userId="9ad637eb-c051-40a8-a31b-cd4e555136be" providerId="ADAL" clId="{B7B06A0F-69DD-4AE2-A1D0-0A254846B86E}" dt="2023-05-02T07:16:33.817" v="8" actId="478"/>
            <ac:picMkLst>
              <pc:docMk/>
              <pc:sldMasterMk cId="4233440836" sldId="2147483648"/>
              <pc:sldLayoutMk cId="2620476175" sldId="2147483665"/>
              <ac:picMk id="7" creationId="{E4DEEEC3-9D05-8E58-9C88-D86354C9BE4F}"/>
            </ac:picMkLst>
          </pc:picChg>
        </pc:sldLayoutChg>
        <pc:sldLayoutChg chg="delSp mod">
          <pc:chgData name="Philip Dehn Søgaard" userId="9ad637eb-c051-40a8-a31b-cd4e555136be" providerId="ADAL" clId="{B7B06A0F-69DD-4AE2-A1D0-0A254846B86E}" dt="2023-05-02T07:16:35.120" v="9" actId="478"/>
          <pc:sldLayoutMkLst>
            <pc:docMk/>
            <pc:sldMasterMk cId="4233440836" sldId="2147483648"/>
            <pc:sldLayoutMk cId="2832343181" sldId="2147483666"/>
          </pc:sldLayoutMkLst>
          <pc:picChg chg="del">
            <ac:chgData name="Philip Dehn Søgaard" userId="9ad637eb-c051-40a8-a31b-cd4e555136be" providerId="ADAL" clId="{B7B06A0F-69DD-4AE2-A1D0-0A254846B86E}" dt="2023-05-02T07:16:35.120" v="9" actId="478"/>
            <ac:picMkLst>
              <pc:docMk/>
              <pc:sldMasterMk cId="4233440836" sldId="2147483648"/>
              <pc:sldLayoutMk cId="2832343181" sldId="2147483666"/>
              <ac:picMk id="7" creationId="{5236D061-EAE5-1E95-AE94-AB1241D744AA}"/>
            </ac:picMkLst>
          </pc:picChg>
        </pc:sldLayoutChg>
        <pc:sldLayoutChg chg="delSp mod">
          <pc:chgData name="Philip Dehn Søgaard" userId="9ad637eb-c051-40a8-a31b-cd4e555136be" providerId="ADAL" clId="{B7B06A0F-69DD-4AE2-A1D0-0A254846B86E}" dt="2023-05-02T07:16:23.751" v="3" actId="478"/>
          <pc:sldLayoutMkLst>
            <pc:docMk/>
            <pc:sldMasterMk cId="4233440836" sldId="2147483648"/>
            <pc:sldLayoutMk cId="486968369" sldId="2147483672"/>
          </pc:sldLayoutMkLst>
          <pc:picChg chg="del">
            <ac:chgData name="Philip Dehn Søgaard" userId="9ad637eb-c051-40a8-a31b-cd4e555136be" providerId="ADAL" clId="{B7B06A0F-69DD-4AE2-A1D0-0A254846B86E}" dt="2023-05-02T07:16:23.751" v="3" actId="478"/>
            <ac:picMkLst>
              <pc:docMk/>
              <pc:sldMasterMk cId="4233440836" sldId="2147483648"/>
              <pc:sldLayoutMk cId="486968369" sldId="2147483672"/>
              <ac:picMk id="6" creationId="{50A76803-4EF9-F56F-3774-F3971A5671E3}"/>
            </ac:picMkLst>
          </pc:picChg>
        </pc:sldLayoutChg>
        <pc:sldLayoutChg chg="delSp mod">
          <pc:chgData name="Philip Dehn Søgaard" userId="9ad637eb-c051-40a8-a31b-cd4e555136be" providerId="ADAL" clId="{B7B06A0F-69DD-4AE2-A1D0-0A254846B86E}" dt="2023-05-02T07:16:36.181" v="10" actId="478"/>
          <pc:sldLayoutMkLst>
            <pc:docMk/>
            <pc:sldMasterMk cId="4233440836" sldId="2147483648"/>
            <pc:sldLayoutMk cId="845662827" sldId="2147483674"/>
          </pc:sldLayoutMkLst>
          <pc:picChg chg="del">
            <ac:chgData name="Philip Dehn Søgaard" userId="9ad637eb-c051-40a8-a31b-cd4e555136be" providerId="ADAL" clId="{B7B06A0F-69DD-4AE2-A1D0-0A254846B86E}" dt="2023-05-02T07:16:36.181" v="10" actId="478"/>
            <ac:picMkLst>
              <pc:docMk/>
              <pc:sldMasterMk cId="4233440836" sldId="2147483648"/>
              <pc:sldLayoutMk cId="845662827" sldId="2147483674"/>
              <ac:picMk id="5" creationId="{3C7CBFC8-F1FC-788E-B525-BF16440D31A7}"/>
            </ac:picMkLst>
          </pc:picChg>
        </pc:sldLayoutChg>
        <pc:sldLayoutChg chg="delSp mod">
          <pc:chgData name="Philip Dehn Søgaard" userId="9ad637eb-c051-40a8-a31b-cd4e555136be" providerId="ADAL" clId="{B7B06A0F-69DD-4AE2-A1D0-0A254846B86E}" dt="2023-05-02T07:16:25.119" v="4" actId="478"/>
          <pc:sldLayoutMkLst>
            <pc:docMk/>
            <pc:sldMasterMk cId="4233440836" sldId="2147483648"/>
            <pc:sldLayoutMk cId="439944698" sldId="2147483675"/>
          </pc:sldLayoutMkLst>
          <pc:picChg chg="del">
            <ac:chgData name="Philip Dehn Søgaard" userId="9ad637eb-c051-40a8-a31b-cd4e555136be" providerId="ADAL" clId="{B7B06A0F-69DD-4AE2-A1D0-0A254846B86E}" dt="2023-05-02T07:16:25.119" v="4" actId="478"/>
            <ac:picMkLst>
              <pc:docMk/>
              <pc:sldMasterMk cId="4233440836" sldId="2147483648"/>
              <pc:sldLayoutMk cId="439944698" sldId="2147483675"/>
              <ac:picMk id="7" creationId="{E4DEEEC3-9D05-8E58-9C88-D86354C9BE4F}"/>
            </ac:picMkLst>
          </pc:picChg>
        </pc:sldLayoutChg>
        <pc:sldLayoutChg chg="delSp mod">
          <pc:chgData name="Philip Dehn Søgaard" userId="9ad637eb-c051-40a8-a31b-cd4e555136be" providerId="ADAL" clId="{B7B06A0F-69DD-4AE2-A1D0-0A254846B86E}" dt="2023-05-02T07:16:26.166" v="5" actId="478"/>
          <pc:sldLayoutMkLst>
            <pc:docMk/>
            <pc:sldMasterMk cId="4233440836" sldId="2147483648"/>
            <pc:sldLayoutMk cId="1202100222" sldId="2147483676"/>
          </pc:sldLayoutMkLst>
          <pc:picChg chg="del">
            <ac:chgData name="Philip Dehn Søgaard" userId="9ad637eb-c051-40a8-a31b-cd4e555136be" providerId="ADAL" clId="{B7B06A0F-69DD-4AE2-A1D0-0A254846B86E}" dt="2023-05-02T07:16:26.166" v="5" actId="478"/>
            <ac:picMkLst>
              <pc:docMk/>
              <pc:sldMasterMk cId="4233440836" sldId="2147483648"/>
              <pc:sldLayoutMk cId="1202100222" sldId="2147483676"/>
              <ac:picMk id="7" creationId="{5236D061-EAE5-1E95-AE94-AB1241D744AA}"/>
            </ac:picMkLst>
          </pc:picChg>
        </pc:sldLayoutChg>
        <pc:sldLayoutChg chg="delSp mod">
          <pc:chgData name="Philip Dehn Søgaard" userId="9ad637eb-c051-40a8-a31b-cd4e555136be" providerId="ADAL" clId="{B7B06A0F-69DD-4AE2-A1D0-0A254846B86E}" dt="2023-05-02T07:16:27.642" v="6" actId="478"/>
          <pc:sldLayoutMkLst>
            <pc:docMk/>
            <pc:sldMasterMk cId="4233440836" sldId="2147483648"/>
            <pc:sldLayoutMk cId="2948880607" sldId="2147483677"/>
          </pc:sldLayoutMkLst>
          <pc:picChg chg="del">
            <ac:chgData name="Philip Dehn Søgaard" userId="9ad637eb-c051-40a8-a31b-cd4e555136be" providerId="ADAL" clId="{B7B06A0F-69DD-4AE2-A1D0-0A254846B86E}" dt="2023-05-02T07:16:27.642" v="6" actId="478"/>
            <ac:picMkLst>
              <pc:docMk/>
              <pc:sldMasterMk cId="4233440836" sldId="2147483648"/>
              <pc:sldLayoutMk cId="2948880607" sldId="2147483677"/>
              <ac:picMk id="5" creationId="{3C7CBFC8-F1FC-788E-B525-BF16440D31A7}"/>
            </ac:picMkLst>
          </pc:picChg>
        </pc:sldLayoutChg>
        <pc:sldLayoutChg chg="delSp mod">
          <pc:chgData name="Philip Dehn Søgaard" userId="9ad637eb-c051-40a8-a31b-cd4e555136be" providerId="ADAL" clId="{B7B06A0F-69DD-4AE2-A1D0-0A254846B86E}" dt="2023-05-02T07:16:29.934" v="7" actId="478"/>
          <pc:sldLayoutMkLst>
            <pc:docMk/>
            <pc:sldMasterMk cId="4233440836" sldId="2147483648"/>
            <pc:sldLayoutMk cId="1672236148" sldId="2147483681"/>
          </pc:sldLayoutMkLst>
          <pc:picChg chg="del">
            <ac:chgData name="Philip Dehn Søgaard" userId="9ad637eb-c051-40a8-a31b-cd4e555136be" providerId="ADAL" clId="{B7B06A0F-69DD-4AE2-A1D0-0A254846B86E}" dt="2023-05-02T07:16:29.934" v="7" actId="478"/>
            <ac:picMkLst>
              <pc:docMk/>
              <pc:sldMasterMk cId="4233440836" sldId="2147483648"/>
              <pc:sldLayoutMk cId="1672236148" sldId="2147483681"/>
              <ac:picMk id="2" creationId="{0810D31A-452D-F52B-0BDB-5A0364BFE253}"/>
            </ac:picMkLst>
          </pc:picChg>
        </pc:sldLayoutChg>
        <pc:sldLayoutChg chg="delSp mod">
          <pc:chgData name="Philip Dehn Søgaard" userId="9ad637eb-c051-40a8-a31b-cd4e555136be" providerId="ADAL" clId="{B7B06A0F-69DD-4AE2-A1D0-0A254846B86E}" dt="2023-05-02T07:16:37.268" v="11" actId="478"/>
          <pc:sldLayoutMkLst>
            <pc:docMk/>
            <pc:sldMasterMk cId="4233440836" sldId="2147483648"/>
            <pc:sldLayoutMk cId="888534446" sldId="2147483683"/>
          </pc:sldLayoutMkLst>
          <pc:picChg chg="del">
            <ac:chgData name="Philip Dehn Søgaard" userId="9ad637eb-c051-40a8-a31b-cd4e555136be" providerId="ADAL" clId="{B7B06A0F-69DD-4AE2-A1D0-0A254846B86E}" dt="2023-05-02T07:16:37.268" v="11" actId="478"/>
            <ac:picMkLst>
              <pc:docMk/>
              <pc:sldMasterMk cId="4233440836" sldId="2147483648"/>
              <pc:sldLayoutMk cId="888534446" sldId="2147483683"/>
              <ac:picMk id="2" creationId="{0810D31A-452D-F52B-0BDB-5A0364BFE253}"/>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7D14E-0CD2-3633-1DF0-33A705E05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DB3EAFE1-C23C-FEC8-AE3C-2AA27A9772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F419DC-1F3F-4DD5-96B2-3840E11073DA}" type="datetimeFigureOut">
              <a:rPr lang="da-DK" smtClean="0"/>
              <a:t>04-05-2023</a:t>
            </a:fld>
            <a:endParaRPr lang="da-DK"/>
          </a:p>
        </p:txBody>
      </p:sp>
      <p:sp>
        <p:nvSpPr>
          <p:cNvPr id="4" name="Footer Placeholder 3">
            <a:extLst>
              <a:ext uri="{FF2B5EF4-FFF2-40B4-BE49-F238E27FC236}">
                <a16:creationId xmlns:a16="http://schemas.microsoft.com/office/drawing/2014/main" id="{E74110C4-FBCC-1E90-B5D5-737702D98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1B039E70-B0FC-88BF-54E1-AD21AA2B1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34769-7AF9-4F56-8323-8A4A76BB67DE}" type="slidenum">
              <a:rPr lang="da-DK" smtClean="0"/>
              <a:t>‹#›</a:t>
            </a:fld>
            <a:endParaRPr lang="da-DK"/>
          </a:p>
        </p:txBody>
      </p:sp>
    </p:spTree>
    <p:extLst>
      <p:ext uri="{BB962C8B-B14F-4D97-AF65-F5344CB8AC3E}">
        <p14:creationId xmlns:p14="http://schemas.microsoft.com/office/powerpoint/2010/main" val="24813906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E9C6-1B28-4C67-89BE-7C887F624A6D}" type="datetimeFigureOut">
              <a:rPr lang="da-DK" smtClean="0"/>
              <a:t>04-05-2023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459A-F93A-48AE-9117-EBE96A950F1B}" type="slidenum">
              <a:rPr lang="da-DK" smtClean="0"/>
              <a:t>‹#›</a:t>
            </a:fld>
            <a:endParaRPr lang="da-DK"/>
          </a:p>
        </p:txBody>
      </p:sp>
    </p:spTree>
    <p:extLst>
      <p:ext uri="{BB962C8B-B14F-4D97-AF65-F5344CB8AC3E}">
        <p14:creationId xmlns:p14="http://schemas.microsoft.com/office/powerpoint/2010/main" val="36813393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7567886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D7681-A4B6-058E-BC16-0A19EA8D73C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6" r="351" b="15625"/>
          <a:stretch/>
        </p:blipFill>
        <p:spPr>
          <a:xfrm>
            <a:off x="-3" y="0"/>
            <a:ext cx="12192001" cy="6858000"/>
          </a:xfrm>
          <a:prstGeom prst="rect">
            <a:avLst/>
          </a:prstGeom>
        </p:spPr>
      </p:pic>
      <p:sp>
        <p:nvSpPr>
          <p:cNvPr id="13" name="Rectangle 12">
            <a:extLst>
              <a:ext uri="{FF2B5EF4-FFF2-40B4-BE49-F238E27FC236}">
                <a16:creationId xmlns:a16="http://schemas.microsoft.com/office/drawing/2014/main" id="{2D5A5144-9A95-4A7D-B8FC-E652D9401C7C}"/>
              </a:ext>
            </a:extLst>
          </p:cNvPr>
          <p:cNvSpPr/>
          <p:nvPr userDrawn="1"/>
        </p:nvSpPr>
        <p:spPr>
          <a:xfrm>
            <a:off x="0" y="-1"/>
            <a:ext cx="12192000" cy="6857999"/>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a:extLst>
              <a:ext uri="{FF2B5EF4-FFF2-40B4-BE49-F238E27FC236}">
                <a16:creationId xmlns:a16="http://schemas.microsoft.com/office/drawing/2014/main" id="{1B7F919D-47C2-4C5D-9598-AD24652456A1}"/>
              </a:ext>
            </a:extLst>
          </p:cNvPr>
          <p:cNvSpPr/>
          <p:nvPr userDrawn="1"/>
        </p:nvSpPr>
        <p:spPr>
          <a:xfrm>
            <a:off x="-2" y="0"/>
            <a:ext cx="12192001" cy="6858000"/>
          </a:xfrm>
          <a:prstGeom prst="rect">
            <a:avLst/>
          </a:prstGeom>
          <a:gradFill flip="none" rotWithShape="1">
            <a:gsLst>
              <a:gs pos="100000">
                <a:schemeClr val="tx1">
                  <a:alpha val="24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6290109" y="684879"/>
            <a:ext cx="5630032" cy="2387600"/>
          </a:xfrm>
        </p:spPr>
        <p:txBody>
          <a:bodyPr anchor="b">
            <a:normAutofit/>
          </a:bodyPr>
          <a:lstStyle>
            <a:lvl1pPr algn="l">
              <a:defRPr sz="4400">
                <a:solidFill>
                  <a:schemeClr val="bg1"/>
                </a:solidFill>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333F5FE8-ACB3-4D49-883B-B83420A9B34F}"/>
              </a:ext>
            </a:extLst>
          </p:cNvPr>
          <p:cNvSpPr>
            <a:spLocks noGrp="1"/>
          </p:cNvSpPr>
          <p:nvPr>
            <p:ph type="subTitle" idx="1"/>
          </p:nvPr>
        </p:nvSpPr>
        <p:spPr>
          <a:xfrm>
            <a:off x="6290108" y="3898127"/>
            <a:ext cx="563003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pic>
        <p:nvPicPr>
          <p:cNvPr id="14" name="Picture 13">
            <a:extLst>
              <a:ext uri="{FF2B5EF4-FFF2-40B4-BE49-F238E27FC236}">
                <a16:creationId xmlns:a16="http://schemas.microsoft.com/office/drawing/2014/main" id="{BD742C0A-D6AD-4889-8EE8-ED30E11780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887873" y="2729805"/>
            <a:ext cx="6858000" cy="1398390"/>
          </a:xfrm>
          <a:prstGeom prst="rect">
            <a:avLst/>
          </a:prstGeom>
        </p:spPr>
      </p:pic>
    </p:spTree>
    <p:extLst>
      <p:ext uri="{BB962C8B-B14F-4D97-AF65-F5344CB8AC3E}">
        <p14:creationId xmlns:p14="http://schemas.microsoft.com/office/powerpoint/2010/main" val="1266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2" name="Footer Placeholder 3">
            <a:extLst>
              <a:ext uri="{FF2B5EF4-FFF2-40B4-BE49-F238E27FC236}">
                <a16:creationId xmlns:a16="http://schemas.microsoft.com/office/drawing/2014/main" id="{92F0481D-D26B-C8A3-91B4-E8185013A510}"/>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2177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7E52D6BF-437E-2A38-365B-D3F1196F6054}"/>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30072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2F1A0948-224A-D454-4175-CA2BB3E9630F}"/>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301605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A9ABF5FE-CD67-59F4-7B8F-8489E58EB432}"/>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369412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2" name="Footer Placeholder 3">
            <a:extLst>
              <a:ext uri="{FF2B5EF4-FFF2-40B4-BE49-F238E27FC236}">
                <a16:creationId xmlns:a16="http://schemas.microsoft.com/office/drawing/2014/main" id="{1E39BABC-1DD3-AC0A-E7CC-7FDDE57D9DB4}"/>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312989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6FC44461-7427-F54B-8E12-85F529429542}"/>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262047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999F4267-79BB-C81B-B925-5913897C03AB}"/>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28323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FEAD20FB-81DA-B8E8-AE3D-D3519D463451}"/>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84566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5" name="Footer Placeholder 3">
            <a:extLst>
              <a:ext uri="{FF2B5EF4-FFF2-40B4-BE49-F238E27FC236}">
                <a16:creationId xmlns:a16="http://schemas.microsoft.com/office/drawing/2014/main" id="{95B415F6-AAF8-2886-5211-06E01289F2DF}"/>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8885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Indhold Slide">
    <p:bg>
      <p:bgPr>
        <a:solidFill>
          <a:schemeClr val="accent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16" name="Content Placeholder 15">
            <a:extLst>
              <a:ext uri="{FF2B5EF4-FFF2-40B4-BE49-F238E27FC236}">
                <a16:creationId xmlns:a16="http://schemas.microsoft.com/office/drawing/2014/main" id="{18D6CA34-F2EF-F209-1C01-16C092C40BE8}"/>
              </a:ext>
            </a:extLst>
          </p:cNvPr>
          <p:cNvSpPr>
            <a:spLocks noGrp="1"/>
          </p:cNvSpPr>
          <p:nvPr>
            <p:ph sz="quarter" idx="19"/>
          </p:nvPr>
        </p:nvSpPr>
        <p:spPr>
          <a:xfrm>
            <a:off x="4468813" y="3273425"/>
            <a:ext cx="6924675" cy="2689225"/>
          </a:xfrm>
        </p:spPr>
        <p:txBody>
          <a:bodyPr/>
          <a:lstStyle>
            <a:lvl1pPr marL="0" indent="0">
              <a:buNone/>
              <a:defRPr>
                <a:solidFill>
                  <a:schemeClr val="bg1"/>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52A1E167-72FF-EED4-A9A6-4D4946ED1927}"/>
              </a:ext>
            </a:extLst>
          </p:cNvPr>
          <p:cNvSpPr>
            <a:spLocks noGrp="1"/>
          </p:cNvSpPr>
          <p:nvPr>
            <p:ph type="body" sz="quarter" idx="20" hasCustomPrompt="1"/>
          </p:nvPr>
        </p:nvSpPr>
        <p:spPr>
          <a:xfrm>
            <a:off x="4468813" y="1746250"/>
            <a:ext cx="6924675" cy="1312863"/>
          </a:xfrm>
        </p:spPr>
        <p:txBody>
          <a:bodyPr>
            <a:noAutofit/>
          </a:bodyPr>
          <a:lstStyle>
            <a:lvl1pPr marL="0" indent="0">
              <a:buNone/>
              <a:defRPr sz="5400">
                <a:solidFill>
                  <a:schemeClr val="bg1"/>
                </a:solidFill>
              </a:defRPr>
            </a:lvl1pPr>
          </a:lstStyle>
          <a:p>
            <a:pPr lvl="0"/>
            <a:r>
              <a:rPr lang="en-US" err="1"/>
              <a:t>Indhold</a:t>
            </a:r>
            <a:endParaRPr lang="en-US"/>
          </a:p>
        </p:txBody>
      </p:sp>
      <p:sp>
        <p:nvSpPr>
          <p:cNvPr id="21" name="Footer Placeholder 3">
            <a:extLst>
              <a:ext uri="{FF2B5EF4-FFF2-40B4-BE49-F238E27FC236}">
                <a16:creationId xmlns:a16="http://schemas.microsoft.com/office/drawing/2014/main" id="{614995D4-9289-CEF2-2594-60FFCC6BC65A}"/>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48696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Footer Placeholder 3">
            <a:extLst>
              <a:ext uri="{FF2B5EF4-FFF2-40B4-BE49-F238E27FC236}">
                <a16:creationId xmlns:a16="http://schemas.microsoft.com/office/drawing/2014/main" id="{9B69CC6F-2CD4-A579-A091-42F4B99AD9A2}"/>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4399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5_Title and Content">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7541CC17-D027-78C5-2CE5-374F7C8FBCBD}"/>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120210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E14D6D2C-6C4E-43AC-4EE9-A45648B37BFE}"/>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29488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4" name="Footer Placeholder 3">
            <a:extLst>
              <a:ext uri="{FF2B5EF4-FFF2-40B4-BE49-F238E27FC236}">
                <a16:creationId xmlns:a16="http://schemas.microsoft.com/office/drawing/2014/main" id="{C17E9751-1609-DF1F-030C-949ADC5CC276}"/>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bg1"/>
                </a:solidFill>
              </a:rPr>
              <a:t>Maj 2023 </a:t>
            </a:r>
          </a:p>
        </p:txBody>
      </p:sp>
    </p:spTree>
    <p:extLst>
      <p:ext uri="{BB962C8B-B14F-4D97-AF65-F5344CB8AC3E}">
        <p14:creationId xmlns:p14="http://schemas.microsoft.com/office/powerpoint/2010/main" val="167223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3"/>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pic>
        <p:nvPicPr>
          <p:cNvPr id="15" name="Graphic 14">
            <a:extLst>
              <a:ext uri="{FF2B5EF4-FFF2-40B4-BE49-F238E27FC236}">
                <a16:creationId xmlns:a16="http://schemas.microsoft.com/office/drawing/2014/main" id="{7A7ECB59-8EBC-970E-EA09-0686ACAEED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0733" y="0"/>
            <a:ext cx="1417974" cy="6858000"/>
          </a:xfrm>
          <a:prstGeom prst="rect">
            <a:avLst/>
          </a:prstGeom>
        </p:spPr>
      </p:pic>
      <p:sp>
        <p:nvSpPr>
          <p:cNvPr id="3" name="Footer Placeholder 3">
            <a:extLst>
              <a:ext uri="{FF2B5EF4-FFF2-40B4-BE49-F238E27FC236}">
                <a16:creationId xmlns:a16="http://schemas.microsoft.com/office/drawing/2014/main" id="{BF58ECF6-5D38-411A-D9C2-A784BBF50F1C}"/>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186393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pic>
        <p:nvPicPr>
          <p:cNvPr id="4" name="Graphic 3">
            <a:extLst>
              <a:ext uri="{FF2B5EF4-FFF2-40B4-BE49-F238E27FC236}">
                <a16:creationId xmlns:a16="http://schemas.microsoft.com/office/drawing/2014/main" id="{7D2523D0-E79B-31C6-B701-6B098ED152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3621" y="0"/>
            <a:ext cx="1417974" cy="6858000"/>
          </a:xfrm>
          <a:prstGeom prst="rect">
            <a:avLst/>
          </a:prstGeom>
        </p:spPr>
      </p:pic>
      <p:sp>
        <p:nvSpPr>
          <p:cNvPr id="5" name="Footer Placeholder 3">
            <a:extLst>
              <a:ext uri="{FF2B5EF4-FFF2-40B4-BE49-F238E27FC236}">
                <a16:creationId xmlns:a16="http://schemas.microsoft.com/office/drawing/2014/main" id="{DD4F91E8-CA39-F4B2-7CF3-87E5D40D2E2A}"/>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200694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3">
            <a:extLst>
              <a:ext uri="{FF2B5EF4-FFF2-40B4-BE49-F238E27FC236}">
                <a16:creationId xmlns:a16="http://schemas.microsoft.com/office/drawing/2014/main" id="{02C46686-EAAB-3641-3C35-466AF83CA47C}"/>
              </a:ext>
            </a:extLst>
          </p:cNvPr>
          <p:cNvSpPr txBox="1">
            <a:spLocks/>
          </p:cNvSpPr>
          <p:nvPr userDrawn="1"/>
        </p:nvSpPr>
        <p:spPr>
          <a:xfrm>
            <a:off x="228600" y="6238478"/>
            <a:ext cx="3408218"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Hvordan bliver en EPD udarbejdet? </a:t>
            </a:r>
            <a:br>
              <a:rPr lang="da-DK" sz="900">
                <a:solidFill>
                  <a:schemeClr val="bg2"/>
                </a:solidFill>
              </a:rPr>
            </a:br>
            <a:r>
              <a:rPr lang="da-DK" sz="700">
                <a:solidFill>
                  <a:schemeClr val="accent6"/>
                </a:solidFill>
              </a:rPr>
              <a:t>Maj 2023 </a:t>
            </a:r>
          </a:p>
        </p:txBody>
      </p:sp>
    </p:spTree>
    <p:extLst>
      <p:ext uri="{BB962C8B-B14F-4D97-AF65-F5344CB8AC3E}">
        <p14:creationId xmlns:p14="http://schemas.microsoft.com/office/powerpoint/2010/main" val="95211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FCEA-3761-4EEB-B415-401EC73409DF}"/>
              </a:ext>
            </a:extLst>
          </p:cNvPr>
          <p:cNvSpPr>
            <a:spLocks noGrp="1"/>
          </p:cNvSpPr>
          <p:nvPr>
            <p:ph type="title"/>
          </p:nvPr>
        </p:nvSpPr>
        <p:spPr>
          <a:xfrm>
            <a:off x="838199" y="365125"/>
            <a:ext cx="10796053" cy="1325563"/>
          </a:xfrm>
          <a:prstGeom prst="rect">
            <a:avLst/>
          </a:prstGeom>
        </p:spPr>
        <p:txBody>
          <a:bodyPr vert="horz" lIns="0" tIns="0" rIns="0" bIns="0" rtlCol="0" anchor="t">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C6054EFE-8D16-4A93-9BFA-A0EA121047B9}"/>
              </a:ext>
            </a:extLst>
          </p:cNvPr>
          <p:cNvSpPr>
            <a:spLocks noGrp="1"/>
          </p:cNvSpPr>
          <p:nvPr>
            <p:ph type="body" idx="1"/>
          </p:nvPr>
        </p:nvSpPr>
        <p:spPr>
          <a:xfrm>
            <a:off x="838199" y="1825625"/>
            <a:ext cx="10796053"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CA510649-9A6A-A40E-9C5F-A7C197563FA1}"/>
              </a:ext>
            </a:extLst>
          </p:cNvPr>
          <p:cNvSpPr>
            <a:spLocks noGrp="1"/>
          </p:cNvSpPr>
          <p:nvPr>
            <p:ph type="ftr" sz="quarter" idx="3"/>
          </p:nvPr>
        </p:nvSpPr>
        <p:spPr>
          <a:xfrm>
            <a:off x="228600" y="6303723"/>
            <a:ext cx="3408218"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er en EPD - og hvorfor skal man have en? </a:t>
            </a:r>
            <a:endParaRPr lang="da-DK" sz="900">
              <a:solidFill>
                <a:srgbClr val="797777"/>
              </a:solidFill>
            </a:endParaRPr>
          </a:p>
          <a:p>
            <a:pPr algn="l">
              <a:defRPr/>
            </a:pPr>
            <a:r>
              <a:rPr lang="da-DK" sz="700">
                <a:solidFill>
                  <a:srgbClr val="797777"/>
                </a:solidFill>
              </a:rPr>
              <a:t>Maj 2023</a:t>
            </a:r>
          </a:p>
        </p:txBody>
      </p:sp>
    </p:spTree>
    <p:extLst>
      <p:ext uri="{BB962C8B-B14F-4D97-AF65-F5344CB8AC3E}">
        <p14:creationId xmlns:p14="http://schemas.microsoft.com/office/powerpoint/2010/main" val="423344083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 id="2147483677" r:id="rId5"/>
    <p:sldLayoutId id="2147483681" r:id="rId6"/>
    <p:sldLayoutId id="2147483678" r:id="rId7"/>
    <p:sldLayoutId id="2147483679" r:id="rId8"/>
    <p:sldLayoutId id="2147483680" r:id="rId9"/>
    <p:sldLayoutId id="2147483671" r:id="rId10"/>
    <p:sldLayoutId id="2147483660" r:id="rId11"/>
    <p:sldLayoutId id="2147483650" r:id="rId12"/>
    <p:sldLayoutId id="2147483673" r:id="rId13"/>
    <p:sldLayoutId id="2147483682" r:id="rId14"/>
    <p:sldLayoutId id="2147483665" r:id="rId15"/>
    <p:sldLayoutId id="2147483666" r:id="rId16"/>
    <p:sldLayoutId id="2147483674" r:id="rId17"/>
    <p:sldLayoutId id="2147483683"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2.xml"/><Relationship Id="rId5" Type="http://schemas.openxmlformats.org/officeDocument/2006/relationships/image" Target="../media/image40.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watch?v=JUoPPLnie28"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EQpYoHegPd8"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6.xml"/><Relationship Id="rId5" Type="http://schemas.openxmlformats.org/officeDocument/2006/relationships/image" Target="../media/image50.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50.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55.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6.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9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2341-D3A6-FBD0-AB65-7BA9602362AB}"/>
              </a:ext>
            </a:extLst>
          </p:cNvPr>
          <p:cNvSpPr>
            <a:spLocks noGrp="1"/>
          </p:cNvSpPr>
          <p:nvPr>
            <p:ph type="ctrTitle"/>
          </p:nvPr>
        </p:nvSpPr>
        <p:spPr>
          <a:xfrm>
            <a:off x="6290106" y="1568950"/>
            <a:ext cx="4794009" cy="2387600"/>
          </a:xfrm>
        </p:spPr>
        <p:txBody>
          <a:bodyPr>
            <a:normAutofit fontScale="90000"/>
          </a:bodyPr>
          <a:lstStyle/>
          <a:p>
            <a:r>
              <a:rPr lang="da-DK" sz="2800" dirty="0" err="1"/>
              <a:t>Videnspakke</a:t>
            </a:r>
            <a:r>
              <a:rPr lang="da-DK" sz="2800" dirty="0"/>
              <a:t> 3:</a:t>
            </a:r>
            <a:br>
              <a:rPr lang="da-DK" dirty="0"/>
            </a:br>
            <a:r>
              <a:rPr lang="da-DK" dirty="0"/>
              <a:t>Hvordan bliver en EPD udarbejdet? </a:t>
            </a:r>
            <a:br>
              <a:rPr lang="da-DK" dirty="0"/>
            </a:br>
            <a:r>
              <a:rPr lang="da-DK" dirty="0"/>
              <a:t>Og hvilke data er vigtige?</a:t>
            </a:r>
          </a:p>
        </p:txBody>
      </p:sp>
      <p:sp>
        <p:nvSpPr>
          <p:cNvPr id="3" name="Subtitle 2">
            <a:extLst>
              <a:ext uri="{FF2B5EF4-FFF2-40B4-BE49-F238E27FC236}">
                <a16:creationId xmlns:a16="http://schemas.microsoft.com/office/drawing/2014/main" id="{AD0E7597-6A58-A98B-93DE-5001DB90EB3F}"/>
              </a:ext>
            </a:extLst>
          </p:cNvPr>
          <p:cNvSpPr>
            <a:spLocks noGrp="1"/>
          </p:cNvSpPr>
          <p:nvPr>
            <p:ph type="subTitle" idx="1"/>
          </p:nvPr>
        </p:nvSpPr>
        <p:spPr>
          <a:xfrm>
            <a:off x="6290106" y="4415402"/>
            <a:ext cx="4555471" cy="1655762"/>
          </a:xfrm>
        </p:spPr>
        <p:txBody>
          <a:bodyPr/>
          <a:lstStyle/>
          <a:p>
            <a:r>
              <a:rPr lang="da-DK" dirty="0"/>
              <a:t>Bliv skarp på processen omkring udarbejdelse af en EPD – og hvilke data det kræver.</a:t>
            </a:r>
          </a:p>
        </p:txBody>
      </p:sp>
    </p:spTree>
    <p:extLst>
      <p:ext uri="{BB962C8B-B14F-4D97-AF65-F5344CB8AC3E}">
        <p14:creationId xmlns:p14="http://schemas.microsoft.com/office/powerpoint/2010/main" val="392546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6B6F-43AF-44FB-7B72-1FE33B568573}"/>
              </a:ext>
            </a:extLst>
          </p:cNvPr>
          <p:cNvSpPr>
            <a:spLocks noGrp="1"/>
          </p:cNvSpPr>
          <p:nvPr>
            <p:ph type="title"/>
          </p:nvPr>
        </p:nvSpPr>
        <p:spPr>
          <a:xfrm>
            <a:off x="838800" y="512589"/>
            <a:ext cx="4813855" cy="775597"/>
          </a:xfrm>
        </p:spPr>
        <p:txBody>
          <a:bodyPr/>
          <a:lstStyle/>
          <a:p>
            <a:r>
              <a:rPr lang="da-DK"/>
              <a:t>Hvordan finder du den rette LCA-konsulent?</a:t>
            </a:r>
          </a:p>
        </p:txBody>
      </p:sp>
      <p:sp>
        <p:nvSpPr>
          <p:cNvPr id="3" name="Content Placeholder 2">
            <a:extLst>
              <a:ext uri="{FF2B5EF4-FFF2-40B4-BE49-F238E27FC236}">
                <a16:creationId xmlns:a16="http://schemas.microsoft.com/office/drawing/2014/main" id="{62B0B8DE-2CCC-D963-AE36-8954B1446AFA}"/>
              </a:ext>
            </a:extLst>
          </p:cNvPr>
          <p:cNvSpPr>
            <a:spLocks noGrp="1"/>
          </p:cNvSpPr>
          <p:nvPr>
            <p:ph idx="1"/>
          </p:nvPr>
        </p:nvSpPr>
        <p:spPr>
          <a:xfrm>
            <a:off x="862187" y="1629310"/>
            <a:ext cx="5665342" cy="4172937"/>
          </a:xfrm>
        </p:spPr>
        <p:txBody>
          <a:bodyPr/>
          <a:lstStyle/>
          <a:p>
            <a:pPr marL="180975" indent="-180975">
              <a:buFont typeface="Arial" panose="020B0604020202020204" pitchFamily="34" charset="0"/>
              <a:buChar char="•"/>
            </a:pPr>
            <a:r>
              <a:rPr lang="da-DK" sz="1500" b="1" dirty="0"/>
              <a:t>Kig validerede </a:t>
            </a:r>
            <a:r>
              <a:rPr lang="da-DK" sz="1500" b="1" dirty="0" err="1"/>
              <a:t>EPD’er</a:t>
            </a:r>
            <a:r>
              <a:rPr lang="da-DK" sz="1500" b="1" dirty="0"/>
              <a:t> igennem </a:t>
            </a:r>
            <a:r>
              <a:rPr lang="da-DK" sz="1500" dirty="0"/>
              <a:t>– </a:t>
            </a:r>
            <a:br>
              <a:rPr lang="da-DK" sz="1500" dirty="0"/>
            </a:br>
            <a:r>
              <a:rPr lang="da-DK" sz="1500" dirty="0"/>
              <a:t>fx på EPD Danmarks hjemmeside. </a:t>
            </a:r>
          </a:p>
          <a:p>
            <a:pPr marL="533400" lvl="1" indent="-171450">
              <a:buFont typeface="Arial" panose="020B0604020202020204" pitchFamily="34" charset="0"/>
              <a:buChar char="•"/>
            </a:pPr>
            <a:r>
              <a:rPr lang="da-DK" sz="1500" dirty="0"/>
              <a:t>Her vil det fremgå, hvilken LCA-konsulent der har stået for udarbejdelsen af den pågældende EPD. </a:t>
            </a:r>
          </a:p>
          <a:p>
            <a:pPr marL="533400" lvl="1" indent="-171450">
              <a:buFont typeface="Arial" panose="020B0604020202020204" pitchFamily="34" charset="0"/>
              <a:buChar char="•"/>
            </a:pPr>
            <a:r>
              <a:rPr lang="da-DK" sz="1500" dirty="0"/>
              <a:t>På den måde kan man hurtigt finde en konsulent, som i hvert fald har prøvet kræfter med processen tidligere og ikke er helt ny på området. </a:t>
            </a:r>
          </a:p>
          <a:p>
            <a:pPr marL="180975" indent="-180975">
              <a:buFont typeface="Arial" panose="020B0604020202020204" pitchFamily="34" charset="0"/>
              <a:buChar char="•"/>
            </a:pPr>
            <a:r>
              <a:rPr lang="da-DK" sz="1500" b="1" dirty="0"/>
              <a:t>Kontakt en </a:t>
            </a:r>
            <a:r>
              <a:rPr lang="da-DK" sz="1500" b="1" dirty="0" err="1"/>
              <a:t>tredjepartsverifikator</a:t>
            </a:r>
            <a:endParaRPr lang="da-DK" sz="1500" b="1" dirty="0"/>
          </a:p>
          <a:p>
            <a:pPr marL="533400" lvl="1" indent="-171450">
              <a:buFont typeface="Arial" panose="020B0604020202020204" pitchFamily="34" charset="0"/>
              <a:buChar char="•"/>
            </a:pPr>
            <a:r>
              <a:rPr lang="da-DK" sz="1500" dirty="0"/>
              <a:t>De tilbyder ofte forskellige services inden for udarbejdelse </a:t>
            </a:r>
            <a:br>
              <a:rPr lang="da-DK" sz="1500" dirty="0"/>
            </a:br>
            <a:r>
              <a:rPr lang="da-DK" sz="1500" dirty="0"/>
              <a:t>af LCA-beregninger til </a:t>
            </a:r>
            <a:r>
              <a:rPr lang="da-DK" sz="1500" dirty="0" err="1"/>
              <a:t>EPD’er</a:t>
            </a:r>
            <a:r>
              <a:rPr lang="da-DK" sz="1500" dirty="0"/>
              <a:t>.</a:t>
            </a:r>
          </a:p>
          <a:p>
            <a:pPr marL="533400" lvl="1" indent="-171450">
              <a:buFont typeface="Arial" panose="020B0604020202020204" pitchFamily="34" charset="0"/>
              <a:buChar char="•"/>
            </a:pPr>
            <a:r>
              <a:rPr lang="da-DK" sz="1500" dirty="0"/>
              <a:t>De vil kunne anbefale LCA-konsulenter med erfaring på området.</a:t>
            </a:r>
          </a:p>
          <a:p>
            <a:pPr marL="180975" indent="-180975">
              <a:buFont typeface="Arial" panose="020B0604020202020204" pitchFamily="34" charset="0"/>
              <a:buChar char="•"/>
            </a:pPr>
            <a:r>
              <a:rPr lang="da-DK" sz="1500" b="1" dirty="0"/>
              <a:t>Orienter dig i listen over LCA-konsulenter </a:t>
            </a:r>
            <a:r>
              <a:rPr lang="da-DK" sz="1500" dirty="0"/>
              <a:t>fra </a:t>
            </a:r>
            <a:br>
              <a:rPr lang="da-DK" sz="1500" dirty="0"/>
            </a:br>
            <a:r>
              <a:rPr lang="da-DK" sz="1500" dirty="0"/>
              <a:t>The International EPD Systems (environdec.com). </a:t>
            </a:r>
          </a:p>
          <a:p>
            <a:pPr marL="533400" lvl="1" indent="-171450">
              <a:buFont typeface="Arial" panose="020B0604020202020204" pitchFamily="34" charset="0"/>
              <a:buChar char="•"/>
            </a:pPr>
            <a:r>
              <a:rPr lang="da-DK" sz="1500" dirty="0"/>
              <a:t>Vær dog opmærksom på, at denne liste er åben for alle.</a:t>
            </a:r>
          </a:p>
          <a:p>
            <a:pPr marL="533400" lvl="1" indent="-171450">
              <a:buFont typeface="Arial" panose="020B0604020202020204" pitchFamily="34" charset="0"/>
              <a:buChar char="•"/>
            </a:pPr>
            <a:r>
              <a:rPr lang="da-DK" sz="1500" dirty="0"/>
              <a:t>Man kan derfor ikke være sikker på, at de oplistede konsulenter har erfaring med </a:t>
            </a:r>
            <a:r>
              <a:rPr lang="da-DK" sz="1500" dirty="0" err="1"/>
              <a:t>EPD’er</a:t>
            </a:r>
            <a:r>
              <a:rPr lang="da-DK" sz="1500" dirty="0"/>
              <a:t>. </a:t>
            </a:r>
          </a:p>
        </p:txBody>
      </p:sp>
      <p:pic>
        <p:nvPicPr>
          <p:cNvPr id="6" name="Graphic 5">
            <a:extLst>
              <a:ext uri="{FF2B5EF4-FFF2-40B4-BE49-F238E27FC236}">
                <a16:creationId xmlns:a16="http://schemas.microsoft.com/office/drawing/2014/main" id="{C947C43E-E221-20E9-1D8B-2FB136FA81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77834" y="2119775"/>
            <a:ext cx="2151979" cy="2618449"/>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266074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6A3F-9CAD-8C0F-AA1E-55A3943B6321}"/>
              </a:ext>
            </a:extLst>
          </p:cNvPr>
          <p:cNvSpPr>
            <a:spLocks noGrp="1"/>
          </p:cNvSpPr>
          <p:nvPr>
            <p:ph type="title"/>
          </p:nvPr>
        </p:nvSpPr>
        <p:spPr>
          <a:xfrm>
            <a:off x="838800" y="1037690"/>
            <a:ext cx="5665342" cy="775597"/>
          </a:xfrm>
        </p:spPr>
        <p:txBody>
          <a:bodyPr/>
          <a:lstStyle/>
          <a:p>
            <a:r>
              <a:rPr lang="da-DK" dirty="0"/>
              <a:t>Hvordan vælger du en</a:t>
            </a:r>
            <a:br>
              <a:rPr lang="da-DK" dirty="0"/>
            </a:br>
            <a:r>
              <a:rPr lang="da-DK" dirty="0"/>
              <a:t>EPD-programoperatør?</a:t>
            </a:r>
          </a:p>
        </p:txBody>
      </p:sp>
      <p:sp>
        <p:nvSpPr>
          <p:cNvPr id="7" name="Content Placeholder 6">
            <a:extLst>
              <a:ext uri="{FF2B5EF4-FFF2-40B4-BE49-F238E27FC236}">
                <a16:creationId xmlns:a16="http://schemas.microsoft.com/office/drawing/2014/main" id="{86FF6408-0A8C-7369-F21C-57A9AD6B0375}"/>
              </a:ext>
            </a:extLst>
          </p:cNvPr>
          <p:cNvSpPr>
            <a:spLocks noGrp="1"/>
          </p:cNvSpPr>
          <p:nvPr>
            <p:ph idx="1"/>
          </p:nvPr>
        </p:nvSpPr>
        <p:spPr>
          <a:xfrm>
            <a:off x="838200" y="2136346"/>
            <a:ext cx="5665342" cy="2542234"/>
          </a:xfrm>
        </p:spPr>
        <p:txBody>
          <a:bodyPr/>
          <a:lstStyle/>
          <a:p>
            <a:r>
              <a:rPr lang="da-DK"/>
              <a:t>De fleste danske producenter anvender typisk </a:t>
            </a:r>
          </a:p>
          <a:p>
            <a:pPr marL="180975" indent="-180975">
              <a:buFont typeface="Arial" panose="020B0604020202020204" pitchFamily="34" charset="0"/>
              <a:buChar char="•"/>
            </a:pPr>
            <a:r>
              <a:rPr lang="da-DK"/>
              <a:t>EPD Danmark</a:t>
            </a:r>
          </a:p>
          <a:p>
            <a:pPr marL="180975" indent="-180975">
              <a:buFont typeface="Arial" panose="020B0604020202020204" pitchFamily="34" charset="0"/>
              <a:buChar char="•"/>
            </a:pPr>
            <a:r>
              <a:rPr lang="da-DK"/>
              <a:t>EPD Norge</a:t>
            </a:r>
          </a:p>
          <a:p>
            <a:pPr marL="180975" indent="-180975">
              <a:buFont typeface="Arial" panose="020B0604020202020204" pitchFamily="34" charset="0"/>
              <a:buChar char="•"/>
            </a:pPr>
            <a:r>
              <a:rPr lang="da-DK" dirty="0"/>
              <a:t>Tyske</a:t>
            </a:r>
            <a:r>
              <a:rPr lang="da-DK"/>
              <a:t> IBU </a:t>
            </a:r>
          </a:p>
          <a:p>
            <a:pPr marL="180975" indent="-180975">
              <a:buFont typeface="Arial" panose="020B0604020202020204" pitchFamily="34" charset="0"/>
              <a:buChar char="•"/>
            </a:pPr>
            <a:r>
              <a:rPr lang="da-DK"/>
              <a:t>The International EPD System. </a:t>
            </a:r>
          </a:p>
          <a:p>
            <a:r>
              <a:rPr lang="da-DK"/>
              <a:t>Disse er alle medlem af ECO Platform, som er den samlende organisation for europæiske EPD-programoperatører. </a:t>
            </a:r>
          </a:p>
          <a:p>
            <a:endParaRPr lang="da-DK"/>
          </a:p>
        </p:txBody>
      </p:sp>
      <p:sp>
        <p:nvSpPr>
          <p:cNvPr id="11" name="Rectangle 10">
            <a:extLst>
              <a:ext uri="{FF2B5EF4-FFF2-40B4-BE49-F238E27FC236}">
                <a16:creationId xmlns:a16="http://schemas.microsoft.com/office/drawing/2014/main" id="{58734039-78D0-32CF-18B6-01A02BCABF88}"/>
              </a:ext>
            </a:extLst>
          </p:cNvPr>
          <p:cNvSpPr/>
          <p:nvPr/>
        </p:nvSpPr>
        <p:spPr>
          <a:xfrm>
            <a:off x="838200" y="4678580"/>
            <a:ext cx="6054338" cy="131435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a:solidFill>
                  <a:schemeClr val="bg2"/>
                </a:solidFill>
              </a:rPr>
              <a:t>På ECO Platforms hjemmeside (eco-platform.org) kan </a:t>
            </a:r>
            <a:br>
              <a:rPr lang="da-DK" sz="1600">
                <a:solidFill>
                  <a:schemeClr val="bg2"/>
                </a:solidFill>
              </a:rPr>
            </a:br>
            <a:r>
              <a:rPr lang="da-DK" sz="1600">
                <a:solidFill>
                  <a:schemeClr val="bg2"/>
                </a:solidFill>
              </a:rPr>
              <a:t>man finde en oversigt over de nuværende 20 europæiske EPD-programoperatører, deres hjemmesider samt en opgørelse over det antal </a:t>
            </a:r>
            <a:r>
              <a:rPr lang="da-DK" sz="1600" err="1">
                <a:solidFill>
                  <a:schemeClr val="bg2"/>
                </a:solidFill>
              </a:rPr>
              <a:t>EPD’er</a:t>
            </a:r>
            <a:r>
              <a:rPr lang="da-DK" sz="1600">
                <a:solidFill>
                  <a:schemeClr val="bg2"/>
                </a:solidFill>
              </a:rPr>
              <a:t>, de hver især har udgivet</a:t>
            </a:r>
            <a:r>
              <a:rPr lang="da-DK" sz="1600" i="1">
                <a:solidFill>
                  <a:schemeClr val="bg2"/>
                </a:solidFill>
              </a:rPr>
              <a:t>.</a:t>
            </a:r>
            <a:endParaRPr lang="da-DK" sz="1600">
              <a:solidFill>
                <a:schemeClr val="bg2"/>
              </a:solidFill>
            </a:endParaRPr>
          </a:p>
        </p:txBody>
      </p:sp>
      <p:pic>
        <p:nvPicPr>
          <p:cNvPr id="12" name="Graphic 11">
            <a:extLst>
              <a:ext uri="{FF2B5EF4-FFF2-40B4-BE49-F238E27FC236}">
                <a16:creationId xmlns:a16="http://schemas.microsoft.com/office/drawing/2014/main" id="{2DD07BF1-3CD4-B721-1911-F8DCD867E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4063" y="4326591"/>
            <a:ext cx="703977" cy="703977"/>
          </a:xfrm>
          <a:prstGeom prst="rect">
            <a:avLst/>
          </a:prstGeom>
        </p:spPr>
      </p:pic>
      <p:grpSp>
        <p:nvGrpSpPr>
          <p:cNvPr id="16" name="Group 15">
            <a:extLst>
              <a:ext uri="{FF2B5EF4-FFF2-40B4-BE49-F238E27FC236}">
                <a16:creationId xmlns:a16="http://schemas.microsoft.com/office/drawing/2014/main" id="{2A69B103-E9AA-FB71-1B4B-F018FAF0E312}"/>
              </a:ext>
            </a:extLst>
          </p:cNvPr>
          <p:cNvGrpSpPr/>
          <p:nvPr/>
        </p:nvGrpSpPr>
        <p:grpSpPr>
          <a:xfrm>
            <a:off x="8599274" y="1175836"/>
            <a:ext cx="3254629" cy="4506328"/>
            <a:chOff x="5191396" y="498259"/>
            <a:chExt cx="3254629" cy="4506328"/>
          </a:xfrm>
        </p:grpSpPr>
        <p:sp>
          <p:nvSpPr>
            <p:cNvPr id="13" name="Rectangle 12">
              <a:extLst>
                <a:ext uri="{FF2B5EF4-FFF2-40B4-BE49-F238E27FC236}">
                  <a16:creationId xmlns:a16="http://schemas.microsoft.com/office/drawing/2014/main" id="{06920D0B-6878-37F2-174B-4AD21B2A7D2F}"/>
                </a:ext>
              </a:extLst>
            </p:cNvPr>
            <p:cNvSpPr/>
            <p:nvPr/>
          </p:nvSpPr>
          <p:spPr>
            <a:xfrm>
              <a:off x="5191396" y="1273856"/>
              <a:ext cx="3254629" cy="37307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xtBox 13">
              <a:extLst>
                <a:ext uri="{FF2B5EF4-FFF2-40B4-BE49-F238E27FC236}">
                  <a16:creationId xmlns:a16="http://schemas.microsoft.com/office/drawing/2014/main" id="{4C209DB9-1938-E1DD-E3E8-ECEEC0C4ACAA}"/>
                </a:ext>
              </a:extLst>
            </p:cNvPr>
            <p:cNvSpPr txBox="1"/>
            <p:nvPr/>
          </p:nvSpPr>
          <p:spPr>
            <a:xfrm>
              <a:off x="5310584" y="2492183"/>
              <a:ext cx="2878013" cy="2308324"/>
            </a:xfrm>
            <a:prstGeom prst="rect">
              <a:avLst/>
            </a:prstGeom>
            <a:noFill/>
          </p:spPr>
          <p:txBody>
            <a:bodyPr wrap="square" rtlCol="0">
              <a:spAutoFit/>
            </a:bodyPr>
            <a:lstStyle/>
            <a:p>
              <a:r>
                <a:rPr lang="da-DK" b="1" dirty="0">
                  <a:solidFill>
                    <a:schemeClr val="bg1"/>
                  </a:solidFill>
                </a:rPr>
                <a:t>En EPD skal registreres hos en programoperatør for at være gyldig. Man vælger selv, hvilken programoperatør der skal varetage registreringen af sin EPD.</a:t>
              </a:r>
            </a:p>
          </p:txBody>
        </p:sp>
        <p:pic>
          <p:nvPicPr>
            <p:cNvPr id="15" name="Graphic 14">
              <a:extLst>
                <a:ext uri="{FF2B5EF4-FFF2-40B4-BE49-F238E27FC236}">
                  <a16:creationId xmlns:a16="http://schemas.microsoft.com/office/drawing/2014/main" id="{2C1EED8A-E045-4061-3EC0-7047FD4062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0536" y="498259"/>
              <a:ext cx="1496347" cy="1883042"/>
            </a:xfrm>
            <a:prstGeom prst="rect">
              <a:avLst/>
            </a:prstGeom>
          </p:spPr>
        </p:pic>
      </p:grpSp>
    </p:spTree>
    <p:extLst>
      <p:ext uri="{BB962C8B-B14F-4D97-AF65-F5344CB8AC3E}">
        <p14:creationId xmlns:p14="http://schemas.microsoft.com/office/powerpoint/2010/main" val="416944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6A3F-9CAD-8C0F-AA1E-55A3943B6321}"/>
              </a:ext>
            </a:extLst>
          </p:cNvPr>
          <p:cNvSpPr>
            <a:spLocks noGrp="1"/>
          </p:cNvSpPr>
          <p:nvPr>
            <p:ph type="title"/>
          </p:nvPr>
        </p:nvSpPr>
        <p:spPr>
          <a:xfrm>
            <a:off x="838800" y="1037690"/>
            <a:ext cx="5665342" cy="775597"/>
          </a:xfrm>
        </p:spPr>
        <p:txBody>
          <a:bodyPr/>
          <a:lstStyle/>
          <a:p>
            <a:r>
              <a:rPr lang="da-DK"/>
              <a:t>Hvordan vælger du </a:t>
            </a:r>
            <a:br>
              <a:rPr lang="da-DK"/>
            </a:br>
            <a:r>
              <a:rPr lang="da-DK"/>
              <a:t>EPD-programoperatør?</a:t>
            </a:r>
          </a:p>
        </p:txBody>
      </p:sp>
      <p:sp>
        <p:nvSpPr>
          <p:cNvPr id="3" name="Content Placeholder 6">
            <a:extLst>
              <a:ext uri="{FF2B5EF4-FFF2-40B4-BE49-F238E27FC236}">
                <a16:creationId xmlns:a16="http://schemas.microsoft.com/office/drawing/2014/main" id="{595DC04A-22C2-55F7-9104-45D9CB2853F1}"/>
              </a:ext>
            </a:extLst>
          </p:cNvPr>
          <p:cNvSpPr txBox="1">
            <a:spLocks/>
          </p:cNvSpPr>
          <p:nvPr/>
        </p:nvSpPr>
        <p:spPr>
          <a:xfrm>
            <a:off x="838200" y="2136346"/>
            <a:ext cx="6329218" cy="390106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solidFill>
                  <a:schemeClr val="tx1"/>
                </a:solidFill>
              </a:rPr>
              <a:t>Når man skal vælge programoperatør, kan det være relevant at kigge på: </a:t>
            </a:r>
          </a:p>
          <a:p>
            <a:pPr marL="180975" indent="-180975">
              <a:buFont typeface="Arial" panose="020B0604020202020204" pitchFamily="34" charset="0"/>
              <a:buChar char="•"/>
            </a:pPr>
            <a:r>
              <a:rPr lang="da-DK" b="1" dirty="0">
                <a:solidFill>
                  <a:schemeClr val="tx1"/>
                </a:solidFill>
              </a:rPr>
              <a:t>Prisen</a:t>
            </a:r>
            <a:r>
              <a:rPr lang="da-DK" dirty="0">
                <a:solidFill>
                  <a:schemeClr val="tx1"/>
                </a:solidFill>
              </a:rPr>
              <a:t> for udgivelse og tillægsydelser, som kan variere blandt </a:t>
            </a:r>
            <a:br>
              <a:rPr lang="da-DK" dirty="0">
                <a:solidFill>
                  <a:schemeClr val="tx1"/>
                </a:solidFill>
              </a:rPr>
            </a:br>
            <a:r>
              <a:rPr lang="da-DK" dirty="0">
                <a:solidFill>
                  <a:schemeClr val="tx1"/>
                </a:solidFill>
              </a:rPr>
              <a:t>EPD-programoperatørerne.</a:t>
            </a:r>
          </a:p>
          <a:p>
            <a:pPr marL="180975" indent="-180975">
              <a:buFont typeface="Arial" panose="020B0604020202020204" pitchFamily="34" charset="0"/>
              <a:buChar char="•"/>
            </a:pPr>
            <a:r>
              <a:rPr lang="da-DK" dirty="0">
                <a:solidFill>
                  <a:schemeClr val="tx1"/>
                </a:solidFill>
              </a:rPr>
              <a:t>Hvilke </a:t>
            </a:r>
            <a:r>
              <a:rPr lang="da-DK" b="1" dirty="0">
                <a:solidFill>
                  <a:schemeClr val="tx1"/>
                </a:solidFill>
              </a:rPr>
              <a:t>geografiske markeder</a:t>
            </a:r>
            <a:r>
              <a:rPr lang="da-DK" dirty="0">
                <a:solidFill>
                  <a:schemeClr val="tx1"/>
                </a:solidFill>
              </a:rPr>
              <a:t> kunderne befinder sig på: </a:t>
            </a:r>
          </a:p>
          <a:p>
            <a:pPr marL="533400" lvl="1" indent="-171450">
              <a:buFont typeface="Arial" panose="020B0604020202020204" pitchFamily="34" charset="0"/>
              <a:buChar char="•"/>
            </a:pPr>
            <a:r>
              <a:rPr lang="da-DK" dirty="0">
                <a:solidFill>
                  <a:schemeClr val="tx1"/>
                </a:solidFill>
              </a:rPr>
              <a:t>Har man fx mange norske kunder, kan det være en fordel at få udgivet sin EPD hos EPD Norge (den nationale programoperatør i Norge).  </a:t>
            </a:r>
          </a:p>
          <a:p>
            <a:pPr marL="180975" indent="-180975">
              <a:buFont typeface="Arial" panose="020B0604020202020204" pitchFamily="34" charset="0"/>
              <a:buChar char="•"/>
            </a:pPr>
            <a:r>
              <a:rPr lang="da-DK" dirty="0">
                <a:solidFill>
                  <a:schemeClr val="tx1"/>
                </a:solidFill>
              </a:rPr>
              <a:t>Hvilke nationale programoperatører der har indgået </a:t>
            </a:r>
            <a:r>
              <a:rPr lang="da-DK" b="1" dirty="0">
                <a:solidFill>
                  <a:schemeClr val="tx1"/>
                </a:solidFill>
              </a:rPr>
              <a:t>gensidige anerkendelsesaftaler </a:t>
            </a:r>
            <a:r>
              <a:rPr lang="da-DK" dirty="0">
                <a:solidFill>
                  <a:schemeClr val="tx1"/>
                </a:solidFill>
              </a:rPr>
              <a:t>ift. udgivelsen af </a:t>
            </a:r>
            <a:r>
              <a:rPr lang="da-DK" dirty="0" err="1">
                <a:solidFill>
                  <a:schemeClr val="tx1"/>
                </a:solidFill>
              </a:rPr>
              <a:t>EPD’er</a:t>
            </a:r>
            <a:r>
              <a:rPr lang="da-DK" dirty="0">
                <a:solidFill>
                  <a:schemeClr val="tx1"/>
                </a:solidFill>
              </a:rPr>
              <a:t>:</a:t>
            </a:r>
          </a:p>
          <a:p>
            <a:pPr marL="533400" lvl="1" indent="-171450">
              <a:buFont typeface="Arial" panose="020B0604020202020204" pitchFamily="34" charset="0"/>
              <a:buChar char="•"/>
            </a:pPr>
            <a:r>
              <a:rPr lang="da-DK" dirty="0">
                <a:solidFill>
                  <a:schemeClr val="tx1"/>
                </a:solidFill>
              </a:rPr>
              <a:t>Fx har EPD Danmark, EPD Norge, tyske IBU og The International EPD System en gensidig anerkendelsesaftale. </a:t>
            </a:r>
          </a:p>
          <a:p>
            <a:pPr marL="533400" lvl="1" indent="-171450">
              <a:buFont typeface="Arial" panose="020B0604020202020204" pitchFamily="34" charset="0"/>
              <a:buChar char="•"/>
            </a:pPr>
            <a:r>
              <a:rPr lang="da-DK" dirty="0">
                <a:solidFill>
                  <a:schemeClr val="tx1"/>
                </a:solidFill>
              </a:rPr>
              <a:t>Det betyder, at en EPD, som er udgivet hos én af disse programoperatører, også kan udgives hos de øvrige. Der vil dog stadig være omkostninger forbundet med udgivelsen.</a:t>
            </a:r>
          </a:p>
        </p:txBody>
      </p:sp>
      <p:sp>
        <p:nvSpPr>
          <p:cNvPr id="4" name="Oval 3">
            <a:extLst>
              <a:ext uri="{FF2B5EF4-FFF2-40B4-BE49-F238E27FC236}">
                <a16:creationId xmlns:a16="http://schemas.microsoft.com/office/drawing/2014/main" id="{4804A253-E3D5-F526-B8E7-81CDEA280950}"/>
              </a:ext>
            </a:extLst>
          </p:cNvPr>
          <p:cNvSpPr/>
          <p:nvPr/>
        </p:nvSpPr>
        <p:spPr>
          <a:xfrm>
            <a:off x="8782774" y="5541330"/>
            <a:ext cx="2614906" cy="329464"/>
          </a:xfrm>
          <a:prstGeom prst="ellipse">
            <a:avLst/>
          </a:prstGeom>
          <a:solidFill>
            <a:schemeClr val="accent6">
              <a:lumMod val="75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phic 5">
            <a:extLst>
              <a:ext uri="{FF2B5EF4-FFF2-40B4-BE49-F238E27FC236}">
                <a16:creationId xmlns:a16="http://schemas.microsoft.com/office/drawing/2014/main" id="{8B2384BF-45C1-4FDD-596A-1D7540177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5362" y="661897"/>
            <a:ext cx="2090375" cy="5044165"/>
          </a:xfrm>
          <a:prstGeom prst="rect">
            <a:avLst/>
          </a:prstGeom>
        </p:spPr>
      </p:pic>
    </p:spTree>
    <p:extLst>
      <p:ext uri="{BB962C8B-B14F-4D97-AF65-F5344CB8AC3E}">
        <p14:creationId xmlns:p14="http://schemas.microsoft.com/office/powerpoint/2010/main" val="318747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C5B6-9045-1434-BDFF-24C347B59783}"/>
              </a:ext>
            </a:extLst>
          </p:cNvPr>
          <p:cNvSpPr>
            <a:spLocks noGrp="1"/>
          </p:cNvSpPr>
          <p:nvPr>
            <p:ph type="title"/>
          </p:nvPr>
        </p:nvSpPr>
        <p:spPr>
          <a:xfrm>
            <a:off x="838800" y="1037690"/>
            <a:ext cx="8169398" cy="387798"/>
          </a:xfrm>
        </p:spPr>
        <p:txBody>
          <a:bodyPr/>
          <a:lstStyle/>
          <a:p>
            <a:r>
              <a:rPr lang="da-DK"/>
              <a:t>Hvad skal du være opmærksom på undervejs?</a:t>
            </a:r>
          </a:p>
        </p:txBody>
      </p:sp>
      <p:sp>
        <p:nvSpPr>
          <p:cNvPr id="5" name="Content Placeholder 6">
            <a:extLst>
              <a:ext uri="{FF2B5EF4-FFF2-40B4-BE49-F238E27FC236}">
                <a16:creationId xmlns:a16="http://schemas.microsoft.com/office/drawing/2014/main" id="{BB411CB6-92F8-554C-DC97-32D9198E1353}"/>
              </a:ext>
            </a:extLst>
          </p:cNvPr>
          <p:cNvSpPr txBox="1">
            <a:spLocks/>
          </p:cNvSpPr>
          <p:nvPr/>
        </p:nvSpPr>
        <p:spPr>
          <a:xfrm>
            <a:off x="1636350" y="2136346"/>
            <a:ext cx="4716826" cy="399596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dirty="0">
                <a:solidFill>
                  <a:schemeClr val="tx1"/>
                </a:solidFill>
              </a:rPr>
              <a:t>Formelle krav til en EPD</a:t>
            </a:r>
            <a:br>
              <a:rPr lang="da-DK" sz="2000" b="1" dirty="0">
                <a:solidFill>
                  <a:schemeClr val="tx1"/>
                </a:solidFill>
              </a:rPr>
            </a:br>
            <a:r>
              <a:rPr lang="da-DK" sz="1400" dirty="0">
                <a:solidFill>
                  <a:schemeClr val="tx1"/>
                </a:solidFill>
              </a:rPr>
              <a:t>En EPD skal leve op til kravene i standarderne </a:t>
            </a:r>
            <a:r>
              <a:rPr lang="da-DK" sz="1400" b="1" dirty="0">
                <a:solidFill>
                  <a:schemeClr val="tx1"/>
                </a:solidFill>
              </a:rPr>
              <a:t>ISO 14025 </a:t>
            </a:r>
            <a:r>
              <a:rPr lang="da-DK" sz="1400" dirty="0">
                <a:solidFill>
                  <a:schemeClr val="tx1"/>
                </a:solidFill>
              </a:rPr>
              <a:t>og </a:t>
            </a:r>
            <a:r>
              <a:rPr lang="da-DK" sz="1400" b="1" dirty="0">
                <a:solidFill>
                  <a:schemeClr val="tx1"/>
                </a:solidFill>
              </a:rPr>
              <a:t>EN 15804 </a:t>
            </a:r>
            <a:r>
              <a:rPr lang="da-DK" sz="1400" dirty="0">
                <a:solidFill>
                  <a:schemeClr val="tx1"/>
                </a:solidFill>
              </a:rPr>
              <a:t>– også kaldet ’EPD-standarden’. </a:t>
            </a:r>
          </a:p>
          <a:p>
            <a:pPr marL="361950" lvl="1" indent="-180975">
              <a:buFont typeface="Arial" panose="020B0604020202020204" pitchFamily="34" charset="0"/>
              <a:buChar char="•"/>
            </a:pPr>
            <a:r>
              <a:rPr lang="da-DK" sz="1400" dirty="0">
                <a:solidFill>
                  <a:schemeClr val="tx1"/>
                </a:solidFill>
              </a:rPr>
              <a:t>I 2019 udkom en revideret udgave af EPD-standarden (EN 15804+A2). I en overgangsperiode frem til </a:t>
            </a:r>
            <a:br>
              <a:rPr lang="da-DK" sz="1400" dirty="0">
                <a:solidFill>
                  <a:schemeClr val="tx1"/>
                </a:solidFill>
              </a:rPr>
            </a:br>
            <a:r>
              <a:rPr lang="da-DK" sz="1400" dirty="0">
                <a:solidFill>
                  <a:schemeClr val="tx1"/>
                </a:solidFill>
              </a:rPr>
              <a:t>5. november 2022 kunne man derfor både udgive sin EPD efter den ‘nye’ og ‘gamle’ standard (EN 15804+A1). </a:t>
            </a:r>
          </a:p>
          <a:p>
            <a:pPr marL="361950" lvl="1" indent="-180975">
              <a:buFont typeface="Arial" panose="020B0604020202020204" pitchFamily="34" charset="0"/>
              <a:buChar char="•"/>
            </a:pPr>
            <a:r>
              <a:rPr lang="da-DK" sz="1400" dirty="0">
                <a:solidFill>
                  <a:schemeClr val="tx1"/>
                </a:solidFill>
              </a:rPr>
              <a:t>Den nye standard har bl.a. medført, at en EPD som minimum skal dokumentere den klimapåvirkning, der er forbundet med byggevarens ’produktionsfase’ (A1-A3), ’bortskaffelsesfase’ (C1-C4) samt ‘næste produktionssystem’ (D). </a:t>
            </a:r>
          </a:p>
          <a:p>
            <a:pPr marL="361950" lvl="1" indent="-180975">
              <a:buFont typeface="Arial" panose="020B0604020202020204" pitchFamily="34" charset="0"/>
              <a:buChar char="•"/>
            </a:pPr>
            <a:r>
              <a:rPr lang="da-DK" sz="1400" dirty="0">
                <a:solidFill>
                  <a:schemeClr val="tx1"/>
                </a:solidFill>
              </a:rPr>
              <a:t>Er </a:t>
            </a:r>
            <a:r>
              <a:rPr lang="da-DK" sz="1400" dirty="0" err="1">
                <a:solidFill>
                  <a:schemeClr val="tx1"/>
                </a:solidFill>
              </a:rPr>
              <a:t>EPD’en</a:t>
            </a:r>
            <a:r>
              <a:rPr lang="da-DK" sz="1400" dirty="0">
                <a:solidFill>
                  <a:schemeClr val="tx1"/>
                </a:solidFill>
              </a:rPr>
              <a:t> udarbejdet efter en </a:t>
            </a:r>
            <a:r>
              <a:rPr lang="da-DK" sz="1400" dirty="0" err="1">
                <a:solidFill>
                  <a:schemeClr val="tx1"/>
                </a:solidFill>
              </a:rPr>
              <a:t>cPCR</a:t>
            </a:r>
            <a:r>
              <a:rPr lang="da-DK" sz="1400" dirty="0">
                <a:solidFill>
                  <a:schemeClr val="tx1"/>
                </a:solidFill>
              </a:rPr>
              <a:t> (</a:t>
            </a:r>
            <a:r>
              <a:rPr lang="da-DK" sz="1400" dirty="0" err="1">
                <a:solidFill>
                  <a:schemeClr val="tx1"/>
                </a:solidFill>
              </a:rPr>
              <a:t>Complimentary</a:t>
            </a:r>
            <a:r>
              <a:rPr lang="da-DK" sz="1400" dirty="0">
                <a:solidFill>
                  <a:schemeClr val="tx1"/>
                </a:solidFill>
              </a:rPr>
              <a:t> Product </a:t>
            </a:r>
            <a:r>
              <a:rPr lang="da-DK" sz="1400" dirty="0" err="1">
                <a:solidFill>
                  <a:schemeClr val="tx1"/>
                </a:solidFill>
              </a:rPr>
              <a:t>Category</a:t>
            </a:r>
            <a:r>
              <a:rPr lang="da-DK" sz="1400" dirty="0">
                <a:solidFill>
                  <a:schemeClr val="tx1"/>
                </a:solidFill>
              </a:rPr>
              <a:t> </a:t>
            </a:r>
            <a:r>
              <a:rPr lang="da-DK" sz="1400" dirty="0" err="1">
                <a:solidFill>
                  <a:schemeClr val="tx1"/>
                </a:solidFill>
              </a:rPr>
              <a:t>Rules</a:t>
            </a:r>
            <a:r>
              <a:rPr lang="da-DK" sz="1400" dirty="0">
                <a:solidFill>
                  <a:schemeClr val="tx1"/>
                </a:solidFill>
              </a:rPr>
              <a:t>), skal kravene i den pågældende </a:t>
            </a:r>
            <a:r>
              <a:rPr lang="da-DK" sz="1400" dirty="0" err="1">
                <a:solidFill>
                  <a:schemeClr val="tx1"/>
                </a:solidFill>
              </a:rPr>
              <a:t>cPCR</a:t>
            </a:r>
            <a:r>
              <a:rPr lang="da-DK" sz="1400" dirty="0">
                <a:solidFill>
                  <a:schemeClr val="tx1"/>
                </a:solidFill>
              </a:rPr>
              <a:t> også følges.</a:t>
            </a:r>
          </a:p>
          <a:p>
            <a:pPr marL="361950" lvl="1" indent="-180975">
              <a:buFont typeface="Arial" panose="020B0604020202020204" pitchFamily="34" charset="0"/>
              <a:buChar char="•"/>
            </a:pPr>
            <a:r>
              <a:rPr lang="da-DK" sz="1400" dirty="0">
                <a:solidFill>
                  <a:schemeClr val="tx1"/>
                </a:solidFill>
              </a:rPr>
              <a:t>En EPD skal også leve op til den valgte programoperatørs programinstruktioner for at kunne registreres og udgives.</a:t>
            </a:r>
          </a:p>
        </p:txBody>
      </p:sp>
      <p:pic>
        <p:nvPicPr>
          <p:cNvPr id="12" name="Graphic 11">
            <a:extLst>
              <a:ext uri="{FF2B5EF4-FFF2-40B4-BE49-F238E27FC236}">
                <a16:creationId xmlns:a16="http://schemas.microsoft.com/office/drawing/2014/main" id="{3D82E852-448C-ACEB-372E-C4576EC28DF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386" t="-37238" b="-2"/>
          <a:stretch/>
        </p:blipFill>
        <p:spPr>
          <a:xfrm rot="5400000">
            <a:off x="-713719" y="3952308"/>
            <a:ext cx="3902588" cy="512823"/>
          </a:xfrm>
          <a:prstGeom prst="rect">
            <a:avLst/>
          </a:prstGeom>
        </p:spPr>
      </p:pic>
      <p:sp>
        <p:nvSpPr>
          <p:cNvPr id="13" name="Oval 12">
            <a:extLst>
              <a:ext uri="{FF2B5EF4-FFF2-40B4-BE49-F238E27FC236}">
                <a16:creationId xmlns:a16="http://schemas.microsoft.com/office/drawing/2014/main" id="{0929D259-3FEC-C2D0-65FC-CE64083769F6}"/>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1.</a:t>
            </a:r>
          </a:p>
        </p:txBody>
      </p:sp>
      <p:pic>
        <p:nvPicPr>
          <p:cNvPr id="6" name="Picture 5">
            <a:extLst>
              <a:ext uri="{FF2B5EF4-FFF2-40B4-BE49-F238E27FC236}">
                <a16:creationId xmlns:a16="http://schemas.microsoft.com/office/drawing/2014/main" id="{50A8D87E-C943-66E3-01DA-3F772B4B9B2B}"/>
              </a:ext>
            </a:extLst>
          </p:cNvPr>
          <p:cNvPicPr>
            <a:picLocks noChangeAspect="1"/>
          </p:cNvPicPr>
          <p:nvPr/>
        </p:nvPicPr>
        <p:blipFill rotWithShape="1">
          <a:blip r:embed="rId4">
            <a:extLst>
              <a:ext uri="{28A0092B-C50C-407E-A947-70E740481C1C}">
                <a14:useLocalDpi xmlns:a14="http://schemas.microsoft.com/office/drawing/2010/main" val="0"/>
              </a:ext>
            </a:extLst>
          </a:blip>
          <a:srcRect t="29932"/>
          <a:stretch/>
        </p:blipFill>
        <p:spPr>
          <a:xfrm>
            <a:off x="6850340" y="2335791"/>
            <a:ext cx="4776796" cy="3403176"/>
          </a:xfrm>
          <a:prstGeom prst="rect">
            <a:avLst/>
          </a:prstGeom>
        </p:spPr>
      </p:pic>
    </p:spTree>
    <p:extLst>
      <p:ext uri="{BB962C8B-B14F-4D97-AF65-F5344CB8AC3E}">
        <p14:creationId xmlns:p14="http://schemas.microsoft.com/office/powerpoint/2010/main" val="214066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C5B6-9045-1434-BDFF-24C347B59783}"/>
              </a:ext>
            </a:extLst>
          </p:cNvPr>
          <p:cNvSpPr>
            <a:spLocks noGrp="1"/>
          </p:cNvSpPr>
          <p:nvPr>
            <p:ph type="title"/>
          </p:nvPr>
        </p:nvSpPr>
        <p:spPr/>
        <p:txBody>
          <a:bodyPr/>
          <a:lstStyle/>
          <a:p>
            <a:r>
              <a:rPr lang="da-DK"/>
              <a:t>Hvad skal du være opmærksom på undervejs?</a:t>
            </a:r>
          </a:p>
        </p:txBody>
      </p:sp>
      <p:sp>
        <p:nvSpPr>
          <p:cNvPr id="5" name="Content Placeholder 6">
            <a:extLst>
              <a:ext uri="{FF2B5EF4-FFF2-40B4-BE49-F238E27FC236}">
                <a16:creationId xmlns:a16="http://schemas.microsoft.com/office/drawing/2014/main" id="{BB411CB6-92F8-554C-DC97-32D9198E1353}"/>
              </a:ext>
            </a:extLst>
          </p:cNvPr>
          <p:cNvSpPr txBox="1">
            <a:spLocks/>
          </p:cNvSpPr>
          <p:nvPr/>
        </p:nvSpPr>
        <p:spPr>
          <a:xfrm>
            <a:off x="1636350" y="2136346"/>
            <a:ext cx="4867192" cy="218521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a:solidFill>
                  <a:schemeClr val="tx1"/>
                </a:solidFill>
              </a:rPr>
              <a:t>”Den nye” og ”den gamle” standard </a:t>
            </a:r>
          </a:p>
          <a:p>
            <a:pPr marL="180975" indent="-180975">
              <a:buFont typeface="Arial" panose="020B0604020202020204" pitchFamily="34" charset="0"/>
              <a:buChar char="•"/>
            </a:pPr>
            <a:r>
              <a:rPr lang="da-DK">
                <a:solidFill>
                  <a:schemeClr val="tx1"/>
                </a:solidFill>
              </a:rPr>
              <a:t>Der ligger forskellige regnemetoder bag den ‘gamle’ og ‘nye standard. Derfor kan resultaterne ikke sammenlignes. </a:t>
            </a:r>
          </a:p>
          <a:p>
            <a:pPr marL="180975" indent="-180975">
              <a:buFont typeface="Arial" panose="020B0604020202020204" pitchFamily="34" charset="0"/>
              <a:buChar char="•"/>
            </a:pPr>
            <a:r>
              <a:rPr lang="da-DK">
                <a:solidFill>
                  <a:schemeClr val="tx1"/>
                </a:solidFill>
              </a:rPr>
              <a:t>Et tillægsblad ‘oversætter’ en EPD udgivet efter den ‘nye’ standard til den ‘gamle’ standard. </a:t>
            </a:r>
          </a:p>
          <a:p>
            <a:pPr marL="180975" indent="-180975">
              <a:buFont typeface="Arial" panose="020B0604020202020204" pitchFamily="34" charset="0"/>
              <a:buChar char="•"/>
            </a:pPr>
            <a:r>
              <a:rPr lang="da-DK">
                <a:solidFill>
                  <a:schemeClr val="tx1"/>
                </a:solidFill>
              </a:rPr>
              <a:t>Det kan sikre, at man som producent ikke kommer i klemme mellem de to beregningsmetoder.</a:t>
            </a:r>
          </a:p>
        </p:txBody>
      </p:sp>
      <p:pic>
        <p:nvPicPr>
          <p:cNvPr id="7" name="Graphic 6">
            <a:extLst>
              <a:ext uri="{FF2B5EF4-FFF2-40B4-BE49-F238E27FC236}">
                <a16:creationId xmlns:a16="http://schemas.microsoft.com/office/drawing/2014/main" id="{EC7995C5-4AE8-C0AA-5364-1D0F0A23B0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0854" t="-18188" r="-42468" b="-19052"/>
          <a:stretch/>
        </p:blipFill>
        <p:spPr>
          <a:xfrm rot="5400000">
            <a:off x="-784902" y="4259047"/>
            <a:ext cx="3902588" cy="512823"/>
          </a:xfrm>
          <a:prstGeom prst="rect">
            <a:avLst/>
          </a:prstGeom>
        </p:spPr>
      </p:pic>
      <p:sp>
        <p:nvSpPr>
          <p:cNvPr id="8" name="Oval 7">
            <a:extLst>
              <a:ext uri="{FF2B5EF4-FFF2-40B4-BE49-F238E27FC236}">
                <a16:creationId xmlns:a16="http://schemas.microsoft.com/office/drawing/2014/main" id="{D6C73334-2D88-C3BA-28DB-1549B3E48544}"/>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2.</a:t>
            </a:r>
          </a:p>
        </p:txBody>
      </p:sp>
      <p:pic>
        <p:nvPicPr>
          <p:cNvPr id="16" name="Graphic 15">
            <a:extLst>
              <a:ext uri="{FF2B5EF4-FFF2-40B4-BE49-F238E27FC236}">
                <a16:creationId xmlns:a16="http://schemas.microsoft.com/office/drawing/2014/main" id="{C931F047-D59C-8DB8-5871-08A1286F55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00663" y="597528"/>
            <a:ext cx="2181675" cy="5292269"/>
          </a:xfrm>
          <a:prstGeom prst="rect">
            <a:avLst/>
          </a:prstGeom>
        </p:spPr>
      </p:pic>
    </p:spTree>
    <p:extLst>
      <p:ext uri="{BB962C8B-B14F-4D97-AF65-F5344CB8AC3E}">
        <p14:creationId xmlns:p14="http://schemas.microsoft.com/office/powerpoint/2010/main" val="184173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C5B6-9045-1434-BDFF-24C347B59783}"/>
              </a:ext>
            </a:extLst>
          </p:cNvPr>
          <p:cNvSpPr>
            <a:spLocks noGrp="1"/>
          </p:cNvSpPr>
          <p:nvPr>
            <p:ph type="title"/>
          </p:nvPr>
        </p:nvSpPr>
        <p:spPr/>
        <p:txBody>
          <a:bodyPr/>
          <a:lstStyle/>
          <a:p>
            <a:r>
              <a:rPr lang="da-DK"/>
              <a:t>Hvad skal du være opmærksom på undervejs?</a:t>
            </a:r>
          </a:p>
        </p:txBody>
      </p:sp>
      <p:sp>
        <p:nvSpPr>
          <p:cNvPr id="5" name="Content Placeholder 6">
            <a:extLst>
              <a:ext uri="{FF2B5EF4-FFF2-40B4-BE49-F238E27FC236}">
                <a16:creationId xmlns:a16="http://schemas.microsoft.com/office/drawing/2014/main" id="{BB411CB6-92F8-554C-DC97-32D9198E1353}"/>
              </a:ext>
            </a:extLst>
          </p:cNvPr>
          <p:cNvSpPr txBox="1">
            <a:spLocks/>
          </p:cNvSpPr>
          <p:nvPr/>
        </p:nvSpPr>
        <p:spPr>
          <a:xfrm>
            <a:off x="1636349" y="2136346"/>
            <a:ext cx="5924551" cy="377282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a:solidFill>
                  <a:schemeClr val="tx1"/>
                </a:solidFill>
              </a:rPr>
              <a:t>Hvilken PCR (Product </a:t>
            </a:r>
            <a:r>
              <a:rPr lang="da-DK" b="1" err="1">
                <a:solidFill>
                  <a:schemeClr val="tx1"/>
                </a:solidFill>
              </a:rPr>
              <a:t>Category</a:t>
            </a:r>
            <a:r>
              <a:rPr lang="da-DK" b="1">
                <a:solidFill>
                  <a:schemeClr val="tx1"/>
                </a:solidFill>
              </a:rPr>
              <a:t> </a:t>
            </a:r>
            <a:r>
              <a:rPr lang="da-DK" b="1" err="1">
                <a:solidFill>
                  <a:schemeClr val="tx1"/>
                </a:solidFill>
              </a:rPr>
              <a:t>Rules</a:t>
            </a:r>
            <a:r>
              <a:rPr lang="da-DK" b="1" dirty="0">
                <a:solidFill>
                  <a:schemeClr val="tx1"/>
                </a:solidFill>
              </a:rPr>
              <a:t>) </a:t>
            </a:r>
            <a:r>
              <a:rPr lang="da-DK" b="1">
                <a:solidFill>
                  <a:schemeClr val="tx1"/>
                </a:solidFill>
              </a:rPr>
              <a:t>er </a:t>
            </a:r>
            <a:r>
              <a:rPr lang="da-DK" b="1" err="1">
                <a:solidFill>
                  <a:schemeClr val="tx1"/>
                </a:solidFill>
              </a:rPr>
              <a:t>EPD’en</a:t>
            </a:r>
            <a:r>
              <a:rPr lang="da-DK" b="1">
                <a:solidFill>
                  <a:schemeClr val="tx1"/>
                </a:solidFill>
              </a:rPr>
              <a:t> udarbejdet efter?</a:t>
            </a:r>
            <a:endParaRPr lang="da-DK" b="1">
              <a:solidFill>
                <a:schemeClr val="tx1"/>
              </a:solidFill>
              <a:highlight>
                <a:srgbClr val="008000"/>
              </a:highlight>
            </a:endParaRPr>
          </a:p>
          <a:p>
            <a:pPr marL="361950" lvl="1" indent="-180975">
              <a:buFont typeface="Arial" panose="020B0604020202020204" pitchFamily="34" charset="0"/>
              <a:buChar char="•"/>
            </a:pPr>
            <a:r>
              <a:rPr lang="da-DK">
                <a:solidFill>
                  <a:schemeClr val="tx1"/>
                </a:solidFill>
              </a:rPr>
              <a:t>PCR angiver, hvilke regneregler </a:t>
            </a:r>
            <a:r>
              <a:rPr lang="da-DK" err="1">
                <a:solidFill>
                  <a:schemeClr val="tx1"/>
                </a:solidFill>
              </a:rPr>
              <a:t>EPD’en</a:t>
            </a:r>
            <a:r>
              <a:rPr lang="da-DK">
                <a:solidFill>
                  <a:schemeClr val="tx1"/>
                </a:solidFill>
              </a:rPr>
              <a:t> er udarbejdet efter. </a:t>
            </a:r>
          </a:p>
          <a:p>
            <a:pPr marL="361950" lvl="1" indent="-180975">
              <a:buFont typeface="Arial" panose="020B0604020202020204" pitchFamily="34" charset="0"/>
              <a:buChar char="•"/>
            </a:pPr>
            <a:r>
              <a:rPr lang="da-DK">
                <a:solidFill>
                  <a:schemeClr val="tx1"/>
                </a:solidFill>
              </a:rPr>
              <a:t>Den anvendte PCR skal altid fremgå af </a:t>
            </a:r>
            <a:r>
              <a:rPr lang="da-DK" err="1">
                <a:solidFill>
                  <a:schemeClr val="tx1"/>
                </a:solidFill>
              </a:rPr>
              <a:t>EPD’en</a:t>
            </a:r>
            <a:r>
              <a:rPr lang="da-DK">
                <a:solidFill>
                  <a:schemeClr val="tx1"/>
                </a:solidFill>
              </a:rPr>
              <a:t>.</a:t>
            </a:r>
          </a:p>
          <a:p>
            <a:pPr marL="361950" lvl="1" indent="-180975">
              <a:buFont typeface="Arial" panose="020B0604020202020204" pitchFamily="34" charset="0"/>
              <a:buChar char="•"/>
            </a:pPr>
            <a:r>
              <a:rPr lang="da-DK">
                <a:solidFill>
                  <a:schemeClr val="tx1"/>
                </a:solidFill>
              </a:rPr>
              <a:t>Når man i Danmark henviser til ”EPD-standarden” (</a:t>
            </a:r>
            <a:r>
              <a:rPr lang="da-DK" dirty="0">
                <a:solidFill>
                  <a:schemeClr val="tx1"/>
                </a:solidFill>
              </a:rPr>
              <a:t>EN 15804</a:t>
            </a:r>
            <a:r>
              <a:rPr lang="da-DK">
                <a:solidFill>
                  <a:schemeClr val="tx1"/>
                </a:solidFill>
              </a:rPr>
              <a:t>) henviser man i virkeligheden til den grundlæggende PCR.</a:t>
            </a:r>
          </a:p>
          <a:p>
            <a:pPr marL="361950" lvl="1" indent="-180975">
              <a:buFont typeface="Arial" panose="020B0604020202020204" pitchFamily="34" charset="0"/>
              <a:buChar char="•"/>
            </a:pPr>
            <a:r>
              <a:rPr lang="da-DK">
                <a:solidFill>
                  <a:schemeClr val="tx1"/>
                </a:solidFill>
              </a:rPr>
              <a:t>I nogle tilfælde kan det </a:t>
            </a:r>
            <a:r>
              <a:rPr lang="da-DK" u="sng">
                <a:solidFill>
                  <a:schemeClr val="tx1"/>
                </a:solidFill>
              </a:rPr>
              <a:t>også</a:t>
            </a:r>
            <a:r>
              <a:rPr lang="da-DK">
                <a:solidFill>
                  <a:schemeClr val="tx1"/>
                </a:solidFill>
              </a:rPr>
              <a:t> være nødvendigt at benytte en komplementær </a:t>
            </a:r>
            <a:r>
              <a:rPr lang="da-DK" err="1">
                <a:solidFill>
                  <a:schemeClr val="tx1"/>
                </a:solidFill>
              </a:rPr>
              <a:t>cPCR</a:t>
            </a:r>
            <a:r>
              <a:rPr lang="da-DK">
                <a:solidFill>
                  <a:schemeClr val="tx1"/>
                </a:solidFill>
              </a:rPr>
              <a:t> til udarbejdelsen af en EPD. </a:t>
            </a:r>
          </a:p>
          <a:p>
            <a:pPr marL="361950" lvl="1" indent="-180975">
              <a:buFont typeface="Arial" panose="020B0604020202020204" pitchFamily="34" charset="0"/>
              <a:buChar char="•"/>
            </a:pPr>
            <a:r>
              <a:rPr lang="da-DK">
                <a:solidFill>
                  <a:schemeClr val="tx1"/>
                </a:solidFill>
              </a:rPr>
              <a:t>En </a:t>
            </a:r>
            <a:r>
              <a:rPr lang="da-DK" err="1">
                <a:solidFill>
                  <a:schemeClr val="tx1"/>
                </a:solidFill>
              </a:rPr>
              <a:t>cPCR</a:t>
            </a:r>
            <a:r>
              <a:rPr lang="da-DK">
                <a:solidFill>
                  <a:schemeClr val="tx1"/>
                </a:solidFill>
              </a:rPr>
              <a:t> er baseret på EN 15804. </a:t>
            </a:r>
          </a:p>
          <a:p>
            <a:pPr marL="361950" lvl="1" indent="-180975">
              <a:buFont typeface="Arial" panose="020B0604020202020204" pitchFamily="34" charset="0"/>
              <a:buChar char="•"/>
            </a:pPr>
            <a:r>
              <a:rPr lang="da-DK">
                <a:solidFill>
                  <a:schemeClr val="tx1"/>
                </a:solidFill>
              </a:rPr>
              <a:t>Derudover definerer den en række specifikke tekniske betingelser og krav, obligatoriske faser i </a:t>
            </a:r>
            <a:r>
              <a:rPr lang="da-DK" err="1">
                <a:solidFill>
                  <a:schemeClr val="tx1"/>
                </a:solidFill>
              </a:rPr>
              <a:t>LCA’en</a:t>
            </a:r>
            <a:r>
              <a:rPr lang="da-DK">
                <a:solidFill>
                  <a:schemeClr val="tx1"/>
                </a:solidFill>
              </a:rPr>
              <a:t> og beregningsregler, der skal anvendes, når man udarbejder en EPD for en specifik produktgruppe.</a:t>
            </a:r>
          </a:p>
          <a:p>
            <a:pPr marL="715963" lvl="2" indent="-182563">
              <a:buFont typeface="Arial" panose="020B0604020202020204" pitchFamily="34" charset="0"/>
              <a:buChar char="•"/>
            </a:pPr>
            <a:r>
              <a:rPr lang="da-DK">
                <a:solidFill>
                  <a:schemeClr val="tx1"/>
                </a:solidFill>
              </a:rPr>
              <a:t>Dette gælder fx for tegl, beton- eller trævarer. </a:t>
            </a:r>
          </a:p>
        </p:txBody>
      </p:sp>
      <p:grpSp>
        <p:nvGrpSpPr>
          <p:cNvPr id="10" name="Group 9">
            <a:extLst>
              <a:ext uri="{FF2B5EF4-FFF2-40B4-BE49-F238E27FC236}">
                <a16:creationId xmlns:a16="http://schemas.microsoft.com/office/drawing/2014/main" id="{B7A8BA51-CA07-D015-D0BD-B7E400B73311}"/>
              </a:ext>
            </a:extLst>
          </p:cNvPr>
          <p:cNvGrpSpPr/>
          <p:nvPr/>
        </p:nvGrpSpPr>
        <p:grpSpPr>
          <a:xfrm>
            <a:off x="8830817" y="1522173"/>
            <a:ext cx="2694433" cy="3813654"/>
            <a:chOff x="5006218" y="3179426"/>
            <a:chExt cx="2694433" cy="3813654"/>
          </a:xfrm>
        </p:grpSpPr>
        <p:sp>
          <p:nvSpPr>
            <p:cNvPr id="11" name="Rectangle 10">
              <a:extLst>
                <a:ext uri="{FF2B5EF4-FFF2-40B4-BE49-F238E27FC236}">
                  <a16:creationId xmlns:a16="http://schemas.microsoft.com/office/drawing/2014/main" id="{BDDD1857-6B75-30A5-B284-5A7682F44003}"/>
                </a:ext>
              </a:extLst>
            </p:cNvPr>
            <p:cNvSpPr/>
            <p:nvPr/>
          </p:nvSpPr>
          <p:spPr>
            <a:xfrm>
              <a:off x="5006218" y="3496941"/>
              <a:ext cx="2694433" cy="349613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xtBox 11">
              <a:extLst>
                <a:ext uri="{FF2B5EF4-FFF2-40B4-BE49-F238E27FC236}">
                  <a16:creationId xmlns:a16="http://schemas.microsoft.com/office/drawing/2014/main" id="{F863D2E6-F42C-3BAD-E408-735B68633BDB}"/>
                </a:ext>
              </a:extLst>
            </p:cNvPr>
            <p:cNvSpPr txBox="1"/>
            <p:nvPr/>
          </p:nvSpPr>
          <p:spPr>
            <a:xfrm>
              <a:off x="5121693" y="3586513"/>
              <a:ext cx="2509108" cy="3293209"/>
            </a:xfrm>
            <a:prstGeom prst="rect">
              <a:avLst/>
            </a:prstGeom>
            <a:noFill/>
          </p:spPr>
          <p:txBody>
            <a:bodyPr wrap="square" rtlCol="0">
              <a:spAutoFit/>
            </a:bodyPr>
            <a:lstStyle/>
            <a:p>
              <a:r>
                <a:rPr lang="da-DK" sz="2000" b="1" dirty="0">
                  <a:solidFill>
                    <a:schemeClr val="bg2"/>
                  </a:solidFill>
                </a:rPr>
                <a:t>Hvilken </a:t>
              </a:r>
              <a:br>
                <a:rPr lang="da-DK" sz="2000" b="1" dirty="0">
                  <a:solidFill>
                    <a:schemeClr val="bg2"/>
                  </a:solidFill>
                </a:rPr>
              </a:br>
              <a:r>
                <a:rPr lang="da-DK" sz="2000" b="1" dirty="0">
                  <a:solidFill>
                    <a:schemeClr val="bg2"/>
                  </a:solidFill>
                </a:rPr>
                <a:t>betydning</a:t>
              </a:r>
            </a:p>
            <a:p>
              <a:r>
                <a:rPr lang="da-DK" sz="2000" b="1" dirty="0">
                  <a:solidFill>
                    <a:schemeClr val="bg2"/>
                  </a:solidFill>
                </a:rPr>
                <a:t>har en PCR?</a:t>
              </a:r>
            </a:p>
            <a:p>
              <a:endParaRPr lang="da-DK" sz="2000" b="1" dirty="0">
                <a:solidFill>
                  <a:schemeClr val="bg2"/>
                </a:solidFill>
              </a:endParaRPr>
            </a:p>
            <a:p>
              <a:r>
                <a:rPr lang="da-DK" sz="1600" dirty="0">
                  <a:solidFill>
                    <a:schemeClr val="bg2"/>
                  </a:solidFill>
                </a:rPr>
                <a:t>Ser man helt firkantet på brugen af og referencen til PCR-metoden, kan to </a:t>
              </a:r>
              <a:r>
                <a:rPr lang="da-DK" sz="1600" dirty="0" err="1">
                  <a:solidFill>
                    <a:schemeClr val="bg2"/>
                  </a:solidFill>
                </a:rPr>
                <a:t>EPD’er</a:t>
              </a:r>
              <a:r>
                <a:rPr lang="da-DK" sz="1600" dirty="0">
                  <a:solidFill>
                    <a:schemeClr val="bg2"/>
                  </a:solidFill>
                </a:rPr>
                <a:t> ikke meningsfuldt sammenlignes - medmindre de er udformet efter samme PCR. </a:t>
              </a:r>
            </a:p>
          </p:txBody>
        </p:sp>
        <p:pic>
          <p:nvPicPr>
            <p:cNvPr id="13" name="Graphic 12">
              <a:extLst>
                <a:ext uri="{FF2B5EF4-FFF2-40B4-BE49-F238E27FC236}">
                  <a16:creationId xmlns:a16="http://schemas.microsoft.com/office/drawing/2014/main" id="{A6D8067A-F4A1-DC98-B8F4-F875539E83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5836" y="3179426"/>
              <a:ext cx="635029" cy="635029"/>
            </a:xfrm>
            <a:prstGeom prst="rect">
              <a:avLst/>
            </a:prstGeom>
          </p:spPr>
        </p:pic>
      </p:grpSp>
      <p:pic>
        <p:nvPicPr>
          <p:cNvPr id="16" name="Graphic 15">
            <a:extLst>
              <a:ext uri="{FF2B5EF4-FFF2-40B4-BE49-F238E27FC236}">
                <a16:creationId xmlns:a16="http://schemas.microsoft.com/office/drawing/2014/main" id="{305F1682-0631-8663-3DAA-A7F98225E10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9857" t="-37237" r="-54095" b="-18574"/>
          <a:stretch/>
        </p:blipFill>
        <p:spPr>
          <a:xfrm rot="5400000">
            <a:off x="-1869254" y="5162274"/>
            <a:ext cx="6144265" cy="582215"/>
          </a:xfrm>
          <a:prstGeom prst="rect">
            <a:avLst/>
          </a:prstGeom>
        </p:spPr>
      </p:pic>
      <p:sp>
        <p:nvSpPr>
          <p:cNvPr id="17" name="Oval 16">
            <a:extLst>
              <a:ext uri="{FF2B5EF4-FFF2-40B4-BE49-F238E27FC236}">
                <a16:creationId xmlns:a16="http://schemas.microsoft.com/office/drawing/2014/main" id="{3132F491-A094-EB07-52FC-8FA2C0DACDDD}"/>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3.</a:t>
            </a:r>
          </a:p>
        </p:txBody>
      </p:sp>
    </p:spTree>
    <p:extLst>
      <p:ext uri="{BB962C8B-B14F-4D97-AF65-F5344CB8AC3E}">
        <p14:creationId xmlns:p14="http://schemas.microsoft.com/office/powerpoint/2010/main" val="3005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C5B6-9045-1434-BDFF-24C347B59783}"/>
              </a:ext>
            </a:extLst>
          </p:cNvPr>
          <p:cNvSpPr>
            <a:spLocks noGrp="1"/>
          </p:cNvSpPr>
          <p:nvPr>
            <p:ph type="title"/>
          </p:nvPr>
        </p:nvSpPr>
        <p:spPr/>
        <p:txBody>
          <a:bodyPr/>
          <a:lstStyle/>
          <a:p>
            <a:r>
              <a:rPr lang="da-DK"/>
              <a:t>Hvad skal du være opmærksom på undervejs?</a:t>
            </a:r>
          </a:p>
        </p:txBody>
      </p:sp>
      <p:sp>
        <p:nvSpPr>
          <p:cNvPr id="5" name="Content Placeholder 6">
            <a:extLst>
              <a:ext uri="{FF2B5EF4-FFF2-40B4-BE49-F238E27FC236}">
                <a16:creationId xmlns:a16="http://schemas.microsoft.com/office/drawing/2014/main" id="{BB411CB6-92F8-554C-DC97-32D9198E1353}"/>
              </a:ext>
            </a:extLst>
          </p:cNvPr>
          <p:cNvSpPr txBox="1">
            <a:spLocks/>
          </p:cNvSpPr>
          <p:nvPr/>
        </p:nvSpPr>
        <p:spPr>
          <a:xfrm>
            <a:off x="1619249" y="2136346"/>
            <a:ext cx="5665343" cy="352506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dirty="0">
                <a:solidFill>
                  <a:schemeClr val="tx1"/>
                </a:solidFill>
              </a:rPr>
              <a:t>Kan en produktspecifik EPD dække over flere produkter?</a:t>
            </a:r>
            <a:br>
              <a:rPr lang="da-DK" b="1" dirty="0">
                <a:solidFill>
                  <a:schemeClr val="tx1"/>
                </a:solidFill>
              </a:rPr>
            </a:br>
            <a:r>
              <a:rPr lang="da-DK" sz="2400" b="1" dirty="0">
                <a:solidFill>
                  <a:schemeClr val="tx1"/>
                </a:solidFill>
              </a:rPr>
              <a:t>JA</a:t>
            </a:r>
            <a:r>
              <a:rPr lang="da-DK" sz="1500" b="1" dirty="0">
                <a:solidFill>
                  <a:schemeClr val="tx1"/>
                </a:solidFill>
              </a:rPr>
              <a:t>, </a:t>
            </a:r>
            <a:r>
              <a:rPr lang="da-DK" dirty="0">
                <a:solidFill>
                  <a:schemeClr val="tx1"/>
                </a:solidFill>
              </a:rPr>
              <a:t>i nogle tilfælde er det muligt at inkludere flere produkter i den samme produktspecifikke EPD - blot med separate resultater:</a:t>
            </a:r>
          </a:p>
          <a:p>
            <a:pPr marL="361950" lvl="1" indent="-180975">
              <a:buFont typeface="Arial" panose="020B0604020202020204" pitchFamily="34" charset="0"/>
              <a:buChar char="•"/>
            </a:pPr>
            <a:r>
              <a:rPr lang="da-DK" dirty="0">
                <a:solidFill>
                  <a:schemeClr val="tx1"/>
                </a:solidFill>
              </a:rPr>
              <a:t>Hvis der er tale om tydeligt beslægtede produkter, og de </a:t>
            </a:r>
            <a:br>
              <a:rPr lang="da-DK" dirty="0">
                <a:solidFill>
                  <a:schemeClr val="tx1"/>
                </a:solidFill>
              </a:rPr>
            </a:br>
            <a:r>
              <a:rPr lang="da-DK" dirty="0">
                <a:solidFill>
                  <a:schemeClr val="tx1"/>
                </a:solidFill>
              </a:rPr>
              <a:t>fx kun har forskellig størrelse eller massefylde. </a:t>
            </a:r>
          </a:p>
          <a:p>
            <a:pPr marL="361950" lvl="1" indent="-180975">
              <a:buFont typeface="Arial" panose="020B0604020202020204" pitchFamily="34" charset="0"/>
              <a:buChar char="•"/>
            </a:pPr>
            <a:r>
              <a:rPr lang="da-DK" dirty="0">
                <a:solidFill>
                  <a:schemeClr val="tx1"/>
                </a:solidFill>
              </a:rPr>
              <a:t>Hvis produkterne ikke varierer mere end 10 pct. i deres miljøpåvirkning inden for hver livscyklusfase. </a:t>
            </a:r>
          </a:p>
          <a:p>
            <a:pPr marL="361950" lvl="1" indent="-180975">
              <a:buFont typeface="Arial" panose="020B0604020202020204" pitchFamily="34" charset="0"/>
              <a:buChar char="•"/>
            </a:pPr>
            <a:r>
              <a:rPr lang="da-DK" dirty="0">
                <a:solidFill>
                  <a:schemeClr val="tx1"/>
                </a:solidFill>
              </a:rPr>
              <a:t>Hvis der deklareres et ”</a:t>
            </a:r>
            <a:r>
              <a:rPr lang="da-DK" dirty="0" err="1">
                <a:solidFill>
                  <a:schemeClr val="tx1"/>
                </a:solidFill>
              </a:rPr>
              <a:t>worst</a:t>
            </a:r>
            <a:r>
              <a:rPr lang="da-DK" dirty="0">
                <a:solidFill>
                  <a:schemeClr val="tx1"/>
                </a:solidFill>
              </a:rPr>
              <a:t>-case scenario” - fx hvis der er tale om flere udgaver af det ‘samme’ produkt, som ikke er 100 pct. ens.</a:t>
            </a:r>
          </a:p>
          <a:p>
            <a:pPr marL="180975" lvl="1"/>
            <a:r>
              <a:rPr lang="da-DK" dirty="0">
                <a:solidFill>
                  <a:schemeClr val="tx1"/>
                </a:solidFill>
              </a:rPr>
              <a:t>Det er </a:t>
            </a:r>
            <a:r>
              <a:rPr lang="da-DK" b="1" dirty="0">
                <a:solidFill>
                  <a:schemeClr val="tx1"/>
                </a:solidFill>
              </a:rPr>
              <a:t>VIGTIGT</a:t>
            </a:r>
            <a:r>
              <a:rPr lang="da-DK" dirty="0">
                <a:solidFill>
                  <a:schemeClr val="tx1"/>
                </a:solidFill>
              </a:rPr>
              <a:t> at være opmærksom på, at kravene kan være forskellige mellem EPD-programoperatører.</a:t>
            </a:r>
            <a:endParaRPr lang="da-DK" dirty="0">
              <a:solidFill>
                <a:schemeClr val="tx1"/>
              </a:solidFill>
              <a:highlight>
                <a:srgbClr val="008000"/>
              </a:highlight>
            </a:endParaRPr>
          </a:p>
        </p:txBody>
      </p:sp>
      <p:pic>
        <p:nvPicPr>
          <p:cNvPr id="3" name="Picture 2">
            <a:extLst>
              <a:ext uri="{FF2B5EF4-FFF2-40B4-BE49-F238E27FC236}">
                <a16:creationId xmlns:a16="http://schemas.microsoft.com/office/drawing/2014/main" id="{EE665FA6-6482-8F90-E00A-A8EF29D3F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5616" y="2067085"/>
            <a:ext cx="2238184" cy="2723829"/>
          </a:xfrm>
          <a:prstGeom prst="rect">
            <a:avLst/>
          </a:prstGeom>
          <a:effectLst>
            <a:outerShdw blurRad="127000" dist="38100" dir="1800000" algn="tl" rotWithShape="0">
              <a:prstClr val="black">
                <a:alpha val="50000"/>
              </a:prstClr>
            </a:outerShdw>
          </a:effectLst>
        </p:spPr>
      </p:pic>
      <p:sp>
        <p:nvSpPr>
          <p:cNvPr id="11" name="Oval 10">
            <a:extLst>
              <a:ext uri="{FF2B5EF4-FFF2-40B4-BE49-F238E27FC236}">
                <a16:creationId xmlns:a16="http://schemas.microsoft.com/office/drawing/2014/main" id="{223371AA-1D1E-2394-85DB-6BE0CEFC9072}"/>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4.</a:t>
            </a:r>
          </a:p>
        </p:txBody>
      </p:sp>
    </p:spTree>
    <p:extLst>
      <p:ext uri="{BB962C8B-B14F-4D97-AF65-F5344CB8AC3E}">
        <p14:creationId xmlns:p14="http://schemas.microsoft.com/office/powerpoint/2010/main" val="292062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BC5DEE-45C6-3928-9966-0595DA4B5537}"/>
              </a:ext>
            </a:extLst>
          </p:cNvPr>
          <p:cNvSpPr>
            <a:spLocks noGrp="1"/>
          </p:cNvSpPr>
          <p:nvPr>
            <p:ph type="body" sz="quarter" idx="16"/>
          </p:nvPr>
        </p:nvSpPr>
        <p:spPr/>
        <p:txBody>
          <a:bodyPr/>
          <a:lstStyle/>
          <a:p>
            <a:r>
              <a:rPr lang="da-DK"/>
              <a:t>Hvilke data skal indsamles?</a:t>
            </a:r>
          </a:p>
        </p:txBody>
      </p:sp>
      <p:sp>
        <p:nvSpPr>
          <p:cNvPr id="2" name="Content Placeholder 5">
            <a:extLst>
              <a:ext uri="{FF2B5EF4-FFF2-40B4-BE49-F238E27FC236}">
                <a16:creationId xmlns:a16="http://schemas.microsoft.com/office/drawing/2014/main" id="{1D3F06A5-4825-368C-481D-F9845D6A51D3}"/>
              </a:ext>
            </a:extLst>
          </p:cNvPr>
          <p:cNvSpPr>
            <a:spLocks noGrp="1"/>
          </p:cNvSpPr>
          <p:nvPr>
            <p:ph idx="1"/>
          </p:nvPr>
        </p:nvSpPr>
        <p:spPr>
          <a:xfrm>
            <a:off x="838200" y="1543918"/>
            <a:ext cx="4164577" cy="2285754"/>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En EPD skal (jf. EN 15804) som minimum dokumentere den miljøpåvirkning, der er forbundet med:</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Produktionsfase (A1-A3)</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sz="1600" dirty="0">
                <a:solidFill>
                  <a:prstClr val="black"/>
                </a:solidFill>
                <a:latin typeface="Arial" panose="020B0604020202020204"/>
              </a:rPr>
              <a:t>Bortskaffelsesfase</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 (C1-C4)</a:t>
            </a:r>
          </a:p>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sz="1600" dirty="0">
                <a:solidFill>
                  <a:prstClr val="black"/>
                </a:solidFill>
                <a:latin typeface="Arial" panose="020B0604020202020204"/>
              </a:rPr>
              <a:t>Næste produktionssystem </a:t>
            </a: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(D).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a:ea typeface="+mn-ea"/>
                <a:cs typeface="+mn-cs"/>
              </a:rPr>
              <a:t>De resterende faser i byggevarens samlede livscyklus er valgfrie at inkludere. </a:t>
            </a:r>
          </a:p>
        </p:txBody>
      </p:sp>
      <p:pic>
        <p:nvPicPr>
          <p:cNvPr id="6" name="Picture 5">
            <a:extLst>
              <a:ext uri="{FF2B5EF4-FFF2-40B4-BE49-F238E27FC236}">
                <a16:creationId xmlns:a16="http://schemas.microsoft.com/office/drawing/2014/main" id="{93A1B2DD-A36B-0872-6818-B2171065FC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02777" y="-992004"/>
            <a:ext cx="6744808" cy="6858000"/>
          </a:xfrm>
          <a:prstGeom prst="rect">
            <a:avLst/>
          </a:prstGeom>
        </p:spPr>
      </p:pic>
    </p:spTree>
    <p:extLst>
      <p:ext uri="{BB962C8B-B14F-4D97-AF65-F5344CB8AC3E}">
        <p14:creationId xmlns:p14="http://schemas.microsoft.com/office/powerpoint/2010/main" val="291465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B06D55-CAB7-A98E-2300-779110BDD315}"/>
              </a:ext>
            </a:extLst>
          </p:cNvPr>
          <p:cNvSpPr>
            <a:spLocks noGrp="1"/>
          </p:cNvSpPr>
          <p:nvPr>
            <p:ph type="title"/>
          </p:nvPr>
        </p:nvSpPr>
        <p:spPr/>
        <p:txBody>
          <a:bodyPr/>
          <a:lstStyle/>
          <a:p>
            <a:r>
              <a:rPr lang="da-DK"/>
              <a:t>Hvilke data skal indsamles?</a:t>
            </a:r>
            <a:br>
              <a:rPr lang="da-DK"/>
            </a:br>
            <a:endParaRPr lang="da-DK"/>
          </a:p>
        </p:txBody>
      </p:sp>
      <p:sp>
        <p:nvSpPr>
          <p:cNvPr id="2" name="Content Placeholder 1">
            <a:extLst>
              <a:ext uri="{FF2B5EF4-FFF2-40B4-BE49-F238E27FC236}">
                <a16:creationId xmlns:a16="http://schemas.microsoft.com/office/drawing/2014/main" id="{5969B99F-60A0-2B01-9DF7-74BE4C1EAF51}"/>
              </a:ext>
            </a:extLst>
          </p:cNvPr>
          <p:cNvSpPr>
            <a:spLocks noGrp="1"/>
          </p:cNvSpPr>
          <p:nvPr>
            <p:ph idx="1"/>
          </p:nvPr>
        </p:nvSpPr>
        <p:spPr>
          <a:xfrm>
            <a:off x="838200" y="1835150"/>
            <a:ext cx="4447032" cy="4258602"/>
          </a:xfrm>
        </p:spPr>
        <p:txBody>
          <a:bodyPr/>
          <a:lstStyle/>
          <a:p>
            <a:pPr marR="0" lvl="0" algn="l" defTabSz="914400" rtl="0" eaLnBrk="1" fontAlgn="auto" latinLnBrk="0" hangingPunct="1">
              <a:lnSpc>
                <a:spcPct val="100000"/>
              </a:lnSpc>
              <a:spcBef>
                <a:spcPts val="0"/>
              </a:spcBef>
              <a:spcAft>
                <a:spcPts val="0"/>
              </a:spcAft>
              <a:buClrTx/>
              <a:buSzTx/>
              <a:tabLst/>
              <a:defRPr/>
            </a:pPr>
            <a:r>
              <a:rPr lang="da-DK" sz="2000" b="1" dirty="0">
                <a:solidFill>
                  <a:prstClr val="black"/>
                </a:solidFill>
                <a:latin typeface="Arial" panose="020B0604020202020204"/>
              </a:rPr>
              <a:t>1. Data fra ‘Produktionsfasen’ (A) </a:t>
            </a:r>
          </a:p>
          <a:p>
            <a:pPr marL="180975" indent="-180975">
              <a:lnSpc>
                <a:spcPct val="100000"/>
              </a:lnSpc>
              <a:spcBef>
                <a:spcPts val="0"/>
              </a:spcBef>
              <a:buFont typeface="Arial" panose="020B0604020202020204" pitchFamily="34" charset="0"/>
              <a:buChar char="•"/>
              <a:defRPr/>
            </a:pPr>
            <a:r>
              <a:rPr lang="da-DK" b="1" dirty="0">
                <a:solidFill>
                  <a:prstClr val="black"/>
                </a:solidFill>
                <a:latin typeface="Arial" panose="020B0604020202020204"/>
              </a:rPr>
              <a:t>A1 – Råstofudvinding </a:t>
            </a:r>
          </a:p>
          <a:p>
            <a:pPr marL="533400" lvl="1" indent="-171450">
              <a:lnSpc>
                <a:spcPct val="100000"/>
              </a:lnSpc>
              <a:spcBef>
                <a:spcPts val="0"/>
              </a:spcBef>
              <a:buFont typeface="Arial" panose="020B0604020202020204" pitchFamily="34" charset="0"/>
              <a:buChar char="•"/>
              <a:defRPr/>
            </a:pPr>
            <a:r>
              <a:rPr lang="da-DK" dirty="0">
                <a:solidFill>
                  <a:prstClr val="black"/>
                </a:solidFill>
                <a:latin typeface="Arial" panose="020B0604020202020204"/>
              </a:rPr>
              <a:t>Fasen dækker over udvinding af råstoffer, og dermed også det vand- og energiforbrug, som udvindingen medfører. </a:t>
            </a:r>
          </a:p>
          <a:p>
            <a:pPr marL="533400" lvl="1" indent="-171450">
              <a:lnSpc>
                <a:spcPct val="100000"/>
              </a:lnSpc>
              <a:spcBef>
                <a:spcPts val="0"/>
              </a:spcBef>
              <a:buFont typeface="Arial" panose="020B0604020202020204" pitchFamily="34" charset="0"/>
              <a:buChar char="•"/>
              <a:defRPr/>
            </a:pPr>
            <a:r>
              <a:rPr lang="da-DK" dirty="0">
                <a:solidFill>
                  <a:prstClr val="black"/>
                </a:solidFill>
                <a:latin typeface="Arial" panose="020B0604020202020204"/>
              </a:rPr>
              <a:t>Data for denne del af produktionsfasen skal som oftest indhentes hos producentens underleverandører eller alternativt ved brug af generiske data. </a:t>
            </a:r>
          </a:p>
          <a:p>
            <a:pPr marL="180975" indent="-180975">
              <a:lnSpc>
                <a:spcPct val="100000"/>
              </a:lnSpc>
              <a:spcBef>
                <a:spcPts val="1200"/>
              </a:spcBef>
              <a:buFont typeface="Arial" panose="020B0604020202020204" pitchFamily="34" charset="0"/>
              <a:buChar char="•"/>
              <a:defRPr/>
            </a:pPr>
            <a:r>
              <a:rPr lang="da-DK" b="1" dirty="0">
                <a:solidFill>
                  <a:prstClr val="black"/>
                </a:solidFill>
                <a:latin typeface="Arial" panose="020B0604020202020204"/>
              </a:rPr>
              <a:t>A2 – Transport til fremstilling/produktion </a:t>
            </a:r>
          </a:p>
          <a:p>
            <a:pPr marL="533400" lvl="1" indent="-171450">
              <a:lnSpc>
                <a:spcPct val="100000"/>
              </a:lnSpc>
              <a:spcBef>
                <a:spcPts val="0"/>
              </a:spcBef>
              <a:buFont typeface="Arial" panose="020B0604020202020204" pitchFamily="34" charset="0"/>
              <a:buChar char="•"/>
              <a:defRPr/>
            </a:pPr>
            <a:r>
              <a:rPr lang="da-DK" dirty="0">
                <a:solidFill>
                  <a:prstClr val="black"/>
                </a:solidFill>
                <a:latin typeface="Arial" panose="020B0604020202020204"/>
              </a:rPr>
              <a:t>Fasen omfatter transporten af råstoffer fra underleverandører til byggevareproducent. Miljøpåvirkninger vil her typisk stamme fra produktion og forbrænding af brændstof.</a:t>
            </a:r>
            <a:br>
              <a:rPr lang="da-DK" dirty="0">
                <a:solidFill>
                  <a:prstClr val="black"/>
                </a:solidFill>
                <a:highlight>
                  <a:srgbClr val="FFFF00"/>
                </a:highlight>
                <a:latin typeface="Arial" panose="020B0604020202020204"/>
              </a:rPr>
            </a:br>
            <a:endParaRPr kumimoji="0" lang="da-DK"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a:p>
            <a:endParaRPr lang="da-DK" dirty="0"/>
          </a:p>
        </p:txBody>
      </p:sp>
      <p:sp>
        <p:nvSpPr>
          <p:cNvPr id="3" name="Content Placeholder 2">
            <a:extLst>
              <a:ext uri="{FF2B5EF4-FFF2-40B4-BE49-F238E27FC236}">
                <a16:creationId xmlns:a16="http://schemas.microsoft.com/office/drawing/2014/main" id="{DD454E09-79F5-A237-42A7-377EE9198B34}"/>
              </a:ext>
            </a:extLst>
          </p:cNvPr>
          <p:cNvSpPr>
            <a:spLocks noGrp="1"/>
          </p:cNvSpPr>
          <p:nvPr>
            <p:ph idx="11"/>
          </p:nvPr>
        </p:nvSpPr>
        <p:spPr>
          <a:xfrm>
            <a:off x="6096000" y="1825625"/>
            <a:ext cx="4447032" cy="3304494"/>
          </a:xfrm>
        </p:spPr>
        <p:txBody>
          <a:bodyPr/>
          <a:lstStyle/>
          <a:p>
            <a:pPr marL="180975" lvl="1" indent="-180975">
              <a:lnSpc>
                <a:spcPct val="100000"/>
              </a:lnSpc>
              <a:spcBef>
                <a:spcPts val="0"/>
              </a:spcBef>
              <a:buFont typeface="Arial" panose="020B0604020202020204" pitchFamily="34" charset="0"/>
              <a:buChar char="•"/>
              <a:defRPr/>
            </a:pPr>
            <a:r>
              <a:rPr kumimoji="0" lang="da-DK" b="1" i="0" u="none" strike="noStrike" kern="1200" cap="none" spc="0" normalizeH="0" baseline="0" noProof="0">
                <a:ln>
                  <a:noFill/>
                </a:ln>
                <a:solidFill>
                  <a:prstClr val="black"/>
                </a:solidFill>
                <a:effectLst/>
                <a:uLnTx/>
                <a:uFillTx/>
                <a:latin typeface="Arial" panose="020B0604020202020204"/>
                <a:ea typeface="+mn-ea"/>
                <a:cs typeface="+mn-cs"/>
              </a:rPr>
              <a:t>A3 – Materialefremstilling hos producenten</a:t>
            </a:r>
          </a:p>
          <a:p>
            <a:pPr marL="361950" lvl="1" indent="-180975">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Fasen dækker </a:t>
            </a:r>
          </a:p>
          <a:p>
            <a:pPr marL="715963" lvl="2" indent="-182563">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alt det, byggevareproducenten foretager sig inden for fabrikkens port</a:t>
            </a:r>
            <a:r>
              <a:rPr kumimoji="0" lang="da-DK"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 </a:t>
            </a:r>
          </a:p>
          <a:p>
            <a:pPr marL="715963" lvl="2" indent="-182563">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og noget af det, som ligger udenfor, men som kan relateres direkte til producentens fabrik. </a:t>
            </a:r>
          </a:p>
          <a:p>
            <a:pPr marL="361950" lvl="1" indent="-180975">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Udregnes på baggrund af data, som producenten selv har kontrol over.</a:t>
            </a:r>
          </a:p>
          <a:p>
            <a:pPr marL="715963" lvl="2" indent="-182563">
              <a:lnSpc>
                <a:spcPct val="100000"/>
              </a:lnSpc>
              <a:spcBef>
                <a:spcPts val="0"/>
              </a:spcBef>
              <a:buFont typeface="Arial" panose="020B0604020202020204" pitchFamily="34" charset="0"/>
              <a:buChar char="•"/>
              <a:defRPr/>
            </a:pPr>
            <a:r>
              <a:rPr lang="da-DK">
                <a:solidFill>
                  <a:prstClr val="black"/>
                </a:solidFill>
                <a:latin typeface="Arial" panose="020B0604020202020204"/>
              </a:rPr>
              <a:t>Fx</a:t>
            </a: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 brug af elektricitet, gas og andre udledninger ifm. produktionen af produktet. </a:t>
            </a:r>
          </a:p>
          <a:p>
            <a:endParaRPr lang="da-DK"/>
          </a:p>
        </p:txBody>
      </p:sp>
      <p:pic>
        <p:nvPicPr>
          <p:cNvPr id="6" name="Graphic 5">
            <a:extLst>
              <a:ext uri="{FF2B5EF4-FFF2-40B4-BE49-F238E27FC236}">
                <a16:creationId xmlns:a16="http://schemas.microsoft.com/office/drawing/2014/main" id="{DCA72648-74B8-8170-2C6E-E54ED5E3B8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77062" y="363747"/>
            <a:ext cx="1655082" cy="1602372"/>
          </a:xfrm>
          <a:prstGeom prst="rect">
            <a:avLst/>
          </a:prstGeom>
        </p:spPr>
      </p:pic>
    </p:spTree>
    <p:extLst>
      <p:ext uri="{BB962C8B-B14F-4D97-AF65-F5344CB8AC3E}">
        <p14:creationId xmlns:p14="http://schemas.microsoft.com/office/powerpoint/2010/main" val="306897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B06D55-CAB7-A98E-2300-779110BDD315}"/>
              </a:ext>
            </a:extLst>
          </p:cNvPr>
          <p:cNvSpPr>
            <a:spLocks noGrp="1"/>
          </p:cNvSpPr>
          <p:nvPr>
            <p:ph type="title"/>
          </p:nvPr>
        </p:nvSpPr>
        <p:spPr/>
        <p:txBody>
          <a:bodyPr/>
          <a:lstStyle/>
          <a:p>
            <a:r>
              <a:rPr lang="da-DK"/>
              <a:t>Hvilke data skal indsamles?</a:t>
            </a:r>
            <a:br>
              <a:rPr lang="da-DK"/>
            </a:br>
            <a:endParaRPr lang="da-DK"/>
          </a:p>
        </p:txBody>
      </p:sp>
      <p:sp>
        <p:nvSpPr>
          <p:cNvPr id="2" name="Content Placeholder 1">
            <a:extLst>
              <a:ext uri="{FF2B5EF4-FFF2-40B4-BE49-F238E27FC236}">
                <a16:creationId xmlns:a16="http://schemas.microsoft.com/office/drawing/2014/main" id="{1A397E66-AAE7-F2A4-515A-2CF2C97E4585}"/>
              </a:ext>
            </a:extLst>
          </p:cNvPr>
          <p:cNvSpPr>
            <a:spLocks noGrp="1"/>
          </p:cNvSpPr>
          <p:nvPr>
            <p:ph idx="1"/>
          </p:nvPr>
        </p:nvSpPr>
        <p:spPr>
          <a:xfrm>
            <a:off x="838199" y="1825625"/>
            <a:ext cx="8486775" cy="4489434"/>
          </a:xfrm>
        </p:spPr>
        <p:txBody>
          <a:bodyPr/>
          <a:lstStyle/>
          <a:p>
            <a:pPr marR="0" lvl="0" algn="l" defTabSz="914400" rtl="0" eaLnBrk="1" fontAlgn="auto" latinLnBrk="0" hangingPunct="1">
              <a:lnSpc>
                <a:spcPct val="100000"/>
              </a:lnSpc>
              <a:spcBef>
                <a:spcPts val="0"/>
              </a:spcBef>
              <a:spcAft>
                <a:spcPts val="0"/>
              </a:spcAft>
              <a:buClrTx/>
              <a:buSzTx/>
              <a:tabLst/>
              <a:defRPr/>
            </a:pPr>
            <a:r>
              <a:rPr kumimoji="0" lang="da-DK" sz="2000" b="1" i="0" strike="noStrike" kern="1200" cap="none" spc="0" normalizeH="0" baseline="0" noProof="0">
                <a:ln>
                  <a:noFill/>
                </a:ln>
                <a:solidFill>
                  <a:prstClr val="black"/>
                </a:solidFill>
                <a:effectLst/>
                <a:uLnTx/>
                <a:uFillTx/>
                <a:latin typeface="Arial" panose="020B0604020202020204"/>
                <a:ea typeface="+mn-ea"/>
                <a:cs typeface="+mn-cs"/>
              </a:rPr>
              <a:t>2. Data fra ‘Bortskaffelsesfasen’ (C) </a:t>
            </a:r>
          </a:p>
          <a:p>
            <a:pPr marL="180975" marR="0" lvl="0" indent="-1809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da-DK" b="1" i="0" u="none" strike="noStrike" kern="1200" cap="none" spc="0" normalizeH="0" baseline="0" noProof="0">
                <a:ln>
                  <a:noFill/>
                </a:ln>
                <a:solidFill>
                  <a:prstClr val="black"/>
                </a:solidFill>
                <a:effectLst/>
                <a:uLnTx/>
                <a:uFillTx/>
                <a:latin typeface="Arial" panose="020B0604020202020204"/>
                <a:ea typeface="+mn-ea"/>
                <a:cs typeface="+mn-cs"/>
              </a:rPr>
              <a:t>C1 – Nedrivning </a:t>
            </a:r>
          </a:p>
          <a:p>
            <a:pPr marL="533400" lvl="1" indent="-171450">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dækker den fysiske nedtagning af produktet, men også eventuel affaldssortering på pladsen</a:t>
            </a:r>
            <a:r>
              <a:rPr kumimoji="0" lang="da-DK"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b="0" i="0" u="none" strike="noStrike" kern="1200" cap="none" spc="0" normalizeH="0" baseline="0" noProof="0">
              <a:ln>
                <a:noFill/>
              </a:ln>
              <a:solidFill>
                <a:prstClr val="black"/>
              </a:solidFill>
              <a:effectLst/>
              <a:uLnTx/>
              <a:uFillTx/>
              <a:latin typeface="Arial" panose="020B0604020202020204"/>
              <a:ea typeface="+mn-ea"/>
              <a:cs typeface="+mn-cs"/>
            </a:endParaRPr>
          </a:p>
          <a:p>
            <a:pPr marL="896938" lvl="2" indent="-180975">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fx energiforbruget i forbindelse med nedbrydning eller adskillelse af elementer.</a:t>
            </a:r>
            <a:endParaRPr lang="da-DK">
              <a:solidFill>
                <a:prstClr val="black"/>
              </a:solidFill>
              <a:latin typeface="Arial" panose="020B0604020202020204"/>
            </a:endParaRPr>
          </a:p>
          <a:p>
            <a:pPr marL="180975" indent="-180975">
              <a:lnSpc>
                <a:spcPct val="100000"/>
              </a:lnSpc>
              <a:spcBef>
                <a:spcPts val="600"/>
              </a:spcBef>
              <a:buFont typeface="Arial" panose="020B0604020202020204" pitchFamily="34" charset="0"/>
              <a:buChar char="•"/>
              <a:defRPr/>
            </a:pPr>
            <a:r>
              <a:rPr kumimoji="0" lang="da-DK" b="1" i="0" u="none" strike="noStrike" kern="1200" cap="none" spc="0" normalizeH="0" baseline="0" noProof="0">
                <a:ln>
                  <a:noFill/>
                </a:ln>
                <a:solidFill>
                  <a:prstClr val="black"/>
                </a:solidFill>
                <a:effectLst/>
                <a:uLnTx/>
                <a:uFillTx/>
                <a:latin typeface="Arial" panose="020B0604020202020204"/>
                <a:ea typeface="+mn-ea"/>
                <a:cs typeface="+mn-cs"/>
              </a:rPr>
              <a:t>C2 - Transport til affaldsbehandling </a:t>
            </a:r>
          </a:p>
          <a:p>
            <a:pPr marL="533400" lvl="1" indent="-171450">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dækker transporten fra bygningen/nedrivningssitet til lokationen for affaldsbehandlingen.</a:t>
            </a:r>
          </a:p>
          <a:p>
            <a:pPr marL="180975" indent="-180975">
              <a:lnSpc>
                <a:spcPct val="100000"/>
              </a:lnSpc>
              <a:spcBef>
                <a:spcPts val="600"/>
              </a:spcBef>
              <a:buFont typeface="Arial" panose="020B0604020202020204" pitchFamily="34" charset="0"/>
              <a:buChar char="•"/>
              <a:defRPr/>
            </a:pPr>
            <a:r>
              <a:rPr kumimoji="0" lang="da-DK" b="1" i="0" u="none" strike="noStrike" kern="1200" cap="none" spc="0" normalizeH="0" baseline="0" noProof="0">
                <a:ln>
                  <a:noFill/>
                </a:ln>
                <a:solidFill>
                  <a:prstClr val="black"/>
                </a:solidFill>
                <a:effectLst/>
                <a:uLnTx/>
                <a:uFillTx/>
                <a:latin typeface="Arial" panose="020B0604020202020204"/>
                <a:ea typeface="+mn-ea"/>
                <a:cs typeface="+mn-cs"/>
              </a:rPr>
              <a:t>C3 – Affaldsbehandling </a:t>
            </a:r>
          </a:p>
          <a:p>
            <a:pPr marL="533400" lvl="1" indent="-171450">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dækker selve affaldshåndteringen af byggevaren.</a:t>
            </a:r>
          </a:p>
          <a:p>
            <a:pPr marL="533400" lvl="1" indent="-171450">
              <a:lnSpc>
                <a:spcPct val="100000"/>
              </a:lnSpc>
              <a:spcBef>
                <a:spcPts val="0"/>
              </a:spcBef>
              <a:buFont typeface="Arial" panose="020B0604020202020204" pitchFamily="34" charset="0"/>
              <a:buChar char="•"/>
              <a:defRPr/>
            </a:pPr>
            <a:r>
              <a:rPr lang="da-DK">
                <a:solidFill>
                  <a:prstClr val="black"/>
                </a:solidFill>
                <a:latin typeface="Arial" panose="020B0604020202020204"/>
              </a:rPr>
              <a:t>f</a:t>
            </a: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x den energi, som skal til for at knuse eller rense mursten efter nedrivning af en bygning.  </a:t>
            </a:r>
          </a:p>
          <a:p>
            <a:pPr marL="180975" indent="-180975">
              <a:lnSpc>
                <a:spcPct val="100000"/>
              </a:lnSpc>
              <a:spcBef>
                <a:spcPts val="600"/>
              </a:spcBef>
              <a:buFont typeface="Arial" panose="020B0604020202020204" pitchFamily="34" charset="0"/>
              <a:buChar char="•"/>
              <a:defRPr/>
            </a:pPr>
            <a:r>
              <a:rPr kumimoji="0" lang="da-DK" b="1" i="0" u="none" strike="noStrike" kern="1200" cap="none" spc="0" normalizeH="0" baseline="0" noProof="0">
                <a:ln>
                  <a:noFill/>
                </a:ln>
                <a:solidFill>
                  <a:prstClr val="black"/>
                </a:solidFill>
                <a:effectLst/>
                <a:uLnTx/>
                <a:uFillTx/>
                <a:latin typeface="Arial" panose="020B0604020202020204"/>
                <a:ea typeface="+mn-ea"/>
                <a:cs typeface="+mn-cs"/>
              </a:rPr>
              <a:t>C4 – Bortskaffelse </a:t>
            </a:r>
          </a:p>
          <a:p>
            <a:pPr marL="533400" lvl="1" indent="-171450">
              <a:lnSpc>
                <a:spcPct val="100000"/>
              </a:lnSpc>
              <a:spcBef>
                <a:spcPts val="0"/>
              </a:spcBef>
              <a:buFont typeface="Arial" panose="020B0604020202020204" pitchFamily="34" charset="0"/>
              <a:buChar char="•"/>
              <a:defRPr/>
            </a:pPr>
            <a:r>
              <a:rPr kumimoji="0" lang="da-DK" b="0" i="0" u="none" strike="noStrike" kern="1200" cap="none" spc="0" normalizeH="0" baseline="0" noProof="0">
                <a:ln>
                  <a:noFill/>
                </a:ln>
                <a:solidFill>
                  <a:prstClr val="black"/>
                </a:solidFill>
                <a:effectLst/>
                <a:uLnTx/>
                <a:uFillTx/>
                <a:latin typeface="Arial" panose="020B0604020202020204"/>
                <a:ea typeface="+mn-ea"/>
                <a:cs typeface="+mn-cs"/>
              </a:rPr>
              <a:t>dækker selve bortskaffelsen, hvor der i nogle tilfælde vil være tale om deponi (hvorfra der kan opstå udvaskning af fx metaller eller udledning af drivhusgasser). </a:t>
            </a:r>
          </a:p>
          <a:p>
            <a:pPr marL="800100" lvl="1" indent="-342900">
              <a:lnSpc>
                <a:spcPct val="100000"/>
              </a:lnSpc>
              <a:spcBef>
                <a:spcPts val="0"/>
              </a:spcBef>
              <a:buFont typeface="Arial" panose="020B0604020202020204" pitchFamily="34" charset="0"/>
              <a:buChar char="•"/>
              <a:defRPr/>
            </a:pPr>
            <a:endParaRPr kumimoji="0" lang="da-DK" b="0" i="0" u="none" strike="noStrike" kern="1200" cap="none" spc="0" normalizeH="0" baseline="0" noProof="0">
              <a:ln>
                <a:noFill/>
              </a:ln>
              <a:solidFill>
                <a:prstClr val="black"/>
              </a:solidFill>
              <a:effectLst/>
              <a:highlight>
                <a:srgbClr val="FFFF00"/>
              </a:highlight>
              <a:uLnTx/>
              <a:uFillTx/>
              <a:latin typeface="Arial" panose="020B0604020202020204"/>
              <a:ea typeface="+mn-ea"/>
              <a:cs typeface="+mn-cs"/>
            </a:endParaRPr>
          </a:p>
          <a:p>
            <a:endParaRPr lang="da-DK"/>
          </a:p>
        </p:txBody>
      </p:sp>
      <p:pic>
        <p:nvPicPr>
          <p:cNvPr id="9" name="Graphic 8">
            <a:extLst>
              <a:ext uri="{FF2B5EF4-FFF2-40B4-BE49-F238E27FC236}">
                <a16:creationId xmlns:a16="http://schemas.microsoft.com/office/drawing/2014/main" id="{43846020-5430-E8AA-9172-B8E3558548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350" y="278764"/>
            <a:ext cx="1990725" cy="1797685"/>
          </a:xfrm>
          <a:prstGeom prst="rect">
            <a:avLst/>
          </a:prstGeom>
        </p:spPr>
      </p:pic>
    </p:spTree>
    <p:extLst>
      <p:ext uri="{BB962C8B-B14F-4D97-AF65-F5344CB8AC3E}">
        <p14:creationId xmlns:p14="http://schemas.microsoft.com/office/powerpoint/2010/main" val="37967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E8C16-6FAD-F1CC-4D4D-42576C4EC99B}"/>
              </a:ext>
            </a:extLst>
          </p:cNvPr>
          <p:cNvSpPr>
            <a:spLocks noGrp="1"/>
          </p:cNvSpPr>
          <p:nvPr>
            <p:ph sz="quarter" idx="19"/>
          </p:nvPr>
        </p:nvSpPr>
        <p:spPr>
          <a:xfrm>
            <a:off x="4468813" y="2810577"/>
            <a:ext cx="7405038" cy="3152073"/>
          </a:xfrm>
        </p:spPr>
        <p:txBody>
          <a:bodyPr>
            <a:noAutofit/>
          </a:bodyPr>
          <a:lstStyle/>
          <a:p>
            <a:pPr marL="177800" indent="-177800">
              <a:buFont typeface="Arial" panose="020B0604020202020204" pitchFamily="34" charset="0"/>
              <a:buChar char="•"/>
            </a:pPr>
            <a:r>
              <a:rPr lang="da-DK" sz="1400" dirty="0"/>
              <a:t>Hvordan får du hjælp til at komme i gang?</a:t>
            </a:r>
          </a:p>
          <a:p>
            <a:pPr marL="177800" indent="-177800">
              <a:buFont typeface="Arial" panose="020B0604020202020204" pitchFamily="34" charset="0"/>
              <a:buChar char="•"/>
            </a:pPr>
            <a:r>
              <a:rPr lang="da-DK" sz="1400" dirty="0"/>
              <a:t>Hvem er involveret i at udarbejde en EPD? </a:t>
            </a:r>
          </a:p>
          <a:p>
            <a:pPr marL="177800" indent="-177800">
              <a:buFont typeface="Arial" panose="020B0604020202020204" pitchFamily="34" charset="0"/>
              <a:buChar char="•"/>
            </a:pPr>
            <a:r>
              <a:rPr lang="da-DK" sz="1400" dirty="0"/>
              <a:t>Hvordan finder du den rette LCA-konsulent til at hjælpe dig?</a:t>
            </a:r>
          </a:p>
          <a:p>
            <a:pPr marL="177800" indent="-177800">
              <a:buFont typeface="Arial" panose="020B0604020202020204" pitchFamily="34" charset="0"/>
              <a:buChar char="•"/>
            </a:pPr>
            <a:r>
              <a:rPr lang="da-DK" sz="1400" dirty="0"/>
              <a:t>Hvordan vælger du en EPD-programoperatør?</a:t>
            </a:r>
          </a:p>
          <a:p>
            <a:pPr marL="177800" indent="-177800">
              <a:buFont typeface="Arial" panose="020B0604020202020204" pitchFamily="34" charset="0"/>
              <a:buChar char="•"/>
            </a:pPr>
            <a:r>
              <a:rPr lang="da-DK" sz="1400" dirty="0"/>
              <a:t>Hvad skal du være opmærksom på undervejs?</a:t>
            </a:r>
          </a:p>
          <a:p>
            <a:pPr marL="177800" indent="-177800">
              <a:buFont typeface="Arial" panose="020B0604020202020204" pitchFamily="34" charset="0"/>
              <a:buChar char="•"/>
            </a:pPr>
            <a:r>
              <a:rPr lang="da-DK" sz="1400" dirty="0"/>
              <a:t>Hvordan indsamler man data? Og hvad skal man være obs på?</a:t>
            </a:r>
          </a:p>
          <a:p>
            <a:pPr marL="177800" indent="-177800">
              <a:buFont typeface="Arial" panose="020B0604020202020204" pitchFamily="34" charset="0"/>
              <a:buChar char="•"/>
            </a:pPr>
            <a:r>
              <a:rPr lang="da-DK" sz="1400" dirty="0"/>
              <a:t>Hvordan verificeres en EPD?</a:t>
            </a:r>
          </a:p>
          <a:p>
            <a:pPr marL="177800" indent="-177800">
              <a:buFont typeface="Arial" panose="020B0604020202020204" pitchFamily="34" charset="0"/>
              <a:buChar char="•"/>
            </a:pPr>
            <a:r>
              <a:rPr lang="da-DK" sz="1400" dirty="0"/>
              <a:t>Hvordan offentliggøres en EPD?</a:t>
            </a:r>
          </a:p>
          <a:p>
            <a:pPr marL="177800" indent="-177800">
              <a:buFont typeface="Arial" panose="020B0604020202020204" pitchFamily="34" charset="0"/>
              <a:buChar char="•"/>
            </a:pPr>
            <a:r>
              <a:rPr lang="da-DK" sz="1400" dirty="0"/>
              <a:t>Hvordan digitaliseres en EPD?</a:t>
            </a:r>
          </a:p>
          <a:p>
            <a:pPr marL="177800" indent="-177800">
              <a:buFont typeface="Arial" panose="020B0604020202020204" pitchFamily="34" charset="0"/>
              <a:buChar char="•"/>
            </a:pPr>
            <a:r>
              <a:rPr lang="da-DK" sz="1400" dirty="0"/>
              <a:t>Hvor lang tid tager det at udarbejde en EPD?</a:t>
            </a:r>
          </a:p>
          <a:p>
            <a:pPr marL="177800" indent="-177800">
              <a:buFont typeface="Arial" panose="020B0604020202020204" pitchFamily="34" charset="0"/>
              <a:buChar char="•"/>
            </a:pPr>
            <a:r>
              <a:rPr lang="da-DK" sz="1400" dirty="0"/>
              <a:t>Hvad koster det at lave en EPD?</a:t>
            </a:r>
          </a:p>
        </p:txBody>
      </p:sp>
      <p:sp>
        <p:nvSpPr>
          <p:cNvPr id="4" name="Text Placeholder 3">
            <a:extLst>
              <a:ext uri="{FF2B5EF4-FFF2-40B4-BE49-F238E27FC236}">
                <a16:creationId xmlns:a16="http://schemas.microsoft.com/office/drawing/2014/main" id="{7C5A6017-1D66-E797-564B-7A932512729F}"/>
              </a:ext>
            </a:extLst>
          </p:cNvPr>
          <p:cNvSpPr>
            <a:spLocks noGrp="1"/>
          </p:cNvSpPr>
          <p:nvPr>
            <p:ph type="body" sz="quarter" idx="20"/>
          </p:nvPr>
        </p:nvSpPr>
        <p:spPr/>
        <p:txBody>
          <a:bodyPr/>
          <a:lstStyle/>
          <a:p>
            <a:r>
              <a:rPr lang="da-DK" dirty="0"/>
              <a:t>Indhold</a:t>
            </a:r>
          </a:p>
        </p:txBody>
      </p:sp>
      <p:grpSp>
        <p:nvGrpSpPr>
          <p:cNvPr id="2" name="Group 1">
            <a:extLst>
              <a:ext uri="{FF2B5EF4-FFF2-40B4-BE49-F238E27FC236}">
                <a16:creationId xmlns:a16="http://schemas.microsoft.com/office/drawing/2014/main" id="{90D3388D-EA93-8F01-CD0C-5EF860715571}"/>
              </a:ext>
            </a:extLst>
          </p:cNvPr>
          <p:cNvGrpSpPr/>
          <p:nvPr/>
        </p:nvGrpSpPr>
        <p:grpSpPr>
          <a:xfrm>
            <a:off x="372070" y="4657677"/>
            <a:ext cx="2090526" cy="1304973"/>
            <a:chOff x="-3011525" y="4023884"/>
            <a:chExt cx="3074428" cy="1919156"/>
          </a:xfrm>
        </p:grpSpPr>
        <p:pic>
          <p:nvPicPr>
            <p:cNvPr id="5" name="Picture 4">
              <a:extLst>
                <a:ext uri="{FF2B5EF4-FFF2-40B4-BE49-F238E27FC236}">
                  <a16:creationId xmlns:a16="http://schemas.microsoft.com/office/drawing/2014/main" id="{7BC8FBEC-4173-7C52-BD3F-B114353E74CE}"/>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3011525" y="4023884"/>
              <a:ext cx="3074428" cy="1919156"/>
            </a:xfrm>
            <a:prstGeom prst="rect">
              <a:avLst/>
            </a:prstGeom>
            <a:effectLst>
              <a:outerShdw blurRad="152400" dist="76200" dir="10800000" algn="r" rotWithShape="0">
                <a:prstClr val="black">
                  <a:alpha val="40000"/>
                </a:prstClr>
              </a:outerShdw>
            </a:effectLst>
          </p:spPr>
        </p:pic>
        <p:sp>
          <p:nvSpPr>
            <p:cNvPr id="10" name="Rectangle 9">
              <a:extLst>
                <a:ext uri="{FF2B5EF4-FFF2-40B4-BE49-F238E27FC236}">
                  <a16:creationId xmlns:a16="http://schemas.microsoft.com/office/drawing/2014/main" id="{7EBCB186-BB21-2828-84F3-8C72D46A83B8}"/>
                </a:ext>
              </a:extLst>
            </p:cNvPr>
            <p:cNvSpPr/>
            <p:nvPr/>
          </p:nvSpPr>
          <p:spPr>
            <a:xfrm>
              <a:off x="-2855689" y="4110818"/>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Picture 11">
              <a:extLst>
                <a:ext uri="{FF2B5EF4-FFF2-40B4-BE49-F238E27FC236}">
                  <a16:creationId xmlns:a16="http://schemas.microsoft.com/office/drawing/2014/main" id="{B3A1206D-F3CE-EA0E-81DB-2A739828246E}"/>
                </a:ext>
              </a:extLst>
            </p:cNvPr>
            <p:cNvPicPr>
              <a:picLocks noChangeAspect="1"/>
            </p:cNvPicPr>
            <p:nvPr/>
          </p:nvPicPr>
          <p:blipFill rotWithShape="1">
            <a:blip r:embed="rId3"/>
            <a:srcRect t="4726"/>
            <a:stretch/>
          </p:blipFill>
          <p:spPr>
            <a:xfrm>
              <a:off x="-2856202" y="4345768"/>
              <a:ext cx="2749738" cy="1142516"/>
            </a:xfrm>
            <a:prstGeom prst="rect">
              <a:avLst/>
            </a:prstGeom>
          </p:spPr>
        </p:pic>
        <p:pic>
          <p:nvPicPr>
            <p:cNvPr id="13" name="Picture 12">
              <a:extLst>
                <a:ext uri="{FF2B5EF4-FFF2-40B4-BE49-F238E27FC236}">
                  <a16:creationId xmlns:a16="http://schemas.microsoft.com/office/drawing/2014/main" id="{93FDE5C1-51E5-45C4-70D7-F99AE814343E}"/>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2096887" y="4478712"/>
              <a:ext cx="1050101" cy="1009498"/>
            </a:xfrm>
            <a:prstGeom prst="rect">
              <a:avLst/>
            </a:prstGeom>
          </p:spPr>
        </p:pic>
      </p:grpSp>
      <p:grpSp>
        <p:nvGrpSpPr>
          <p:cNvPr id="14" name="Group 13">
            <a:extLst>
              <a:ext uri="{FF2B5EF4-FFF2-40B4-BE49-F238E27FC236}">
                <a16:creationId xmlns:a16="http://schemas.microsoft.com/office/drawing/2014/main" id="{0E98F88D-E879-0EBF-FA2C-9971A42F41ED}"/>
              </a:ext>
            </a:extLst>
          </p:cNvPr>
          <p:cNvGrpSpPr/>
          <p:nvPr/>
        </p:nvGrpSpPr>
        <p:grpSpPr>
          <a:xfrm>
            <a:off x="392898" y="2689778"/>
            <a:ext cx="2090526" cy="1304973"/>
            <a:chOff x="249071" y="2211766"/>
            <a:chExt cx="3074428" cy="1919156"/>
          </a:xfrm>
        </p:grpSpPr>
        <p:pic>
          <p:nvPicPr>
            <p:cNvPr id="15" name="Picture 14">
              <a:extLst>
                <a:ext uri="{FF2B5EF4-FFF2-40B4-BE49-F238E27FC236}">
                  <a16:creationId xmlns:a16="http://schemas.microsoft.com/office/drawing/2014/main" id="{1A0F6B0B-7F7A-97F3-2C91-E59097459935}"/>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249071" y="2211766"/>
              <a:ext cx="3074428" cy="1919156"/>
            </a:xfrm>
            <a:prstGeom prst="rect">
              <a:avLst/>
            </a:prstGeom>
            <a:effectLst>
              <a:outerShdw blurRad="152400" dist="76200" dir="10800000" algn="r" rotWithShape="0">
                <a:prstClr val="black">
                  <a:alpha val="40000"/>
                </a:prstClr>
              </a:outerShdw>
            </a:effectLst>
          </p:spPr>
        </p:pic>
        <p:sp>
          <p:nvSpPr>
            <p:cNvPr id="22" name="Rectangle 21">
              <a:extLst>
                <a:ext uri="{FF2B5EF4-FFF2-40B4-BE49-F238E27FC236}">
                  <a16:creationId xmlns:a16="http://schemas.microsoft.com/office/drawing/2014/main" id="{C08DD3C3-F238-3F57-BAE2-9B2BDCD84B49}"/>
                </a:ext>
              </a:extLst>
            </p:cNvPr>
            <p:cNvSpPr/>
            <p:nvPr/>
          </p:nvSpPr>
          <p:spPr>
            <a:xfrm>
              <a:off x="404907" y="2298700"/>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3" name="Picture 22">
              <a:extLst>
                <a:ext uri="{FF2B5EF4-FFF2-40B4-BE49-F238E27FC236}">
                  <a16:creationId xmlns:a16="http://schemas.microsoft.com/office/drawing/2014/main" id="{175129D5-6883-F2EF-001E-10D0F9773C95}"/>
                </a:ext>
              </a:extLst>
            </p:cNvPr>
            <p:cNvPicPr>
              <a:picLocks noChangeAspect="1"/>
            </p:cNvPicPr>
            <p:nvPr/>
          </p:nvPicPr>
          <p:blipFill>
            <a:blip r:embed="rId5"/>
            <a:stretch>
              <a:fillRect/>
            </a:stretch>
          </p:blipFill>
          <p:spPr>
            <a:xfrm>
              <a:off x="404907" y="2504515"/>
              <a:ext cx="2755574" cy="1171577"/>
            </a:xfrm>
            <a:prstGeom prst="rect">
              <a:avLst/>
            </a:prstGeom>
          </p:spPr>
        </p:pic>
        <p:pic>
          <p:nvPicPr>
            <p:cNvPr id="24" name="Picture 23">
              <a:extLst>
                <a:ext uri="{FF2B5EF4-FFF2-40B4-BE49-F238E27FC236}">
                  <a16:creationId xmlns:a16="http://schemas.microsoft.com/office/drawing/2014/main" id="{73DBE3BD-00B8-B615-ACF1-22F8C760022A}"/>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1163709" y="2666594"/>
              <a:ext cx="1050101" cy="1009498"/>
            </a:xfrm>
            <a:prstGeom prst="rect">
              <a:avLst/>
            </a:prstGeom>
          </p:spPr>
        </p:pic>
      </p:grpSp>
      <p:sp>
        <p:nvSpPr>
          <p:cNvPr id="25" name="Content Placeholder 2">
            <a:extLst>
              <a:ext uri="{FF2B5EF4-FFF2-40B4-BE49-F238E27FC236}">
                <a16:creationId xmlns:a16="http://schemas.microsoft.com/office/drawing/2014/main" id="{BED32A46-D04E-9438-D68D-94C57EF62599}"/>
              </a:ext>
            </a:extLst>
          </p:cNvPr>
          <p:cNvSpPr txBox="1">
            <a:spLocks/>
          </p:cNvSpPr>
          <p:nvPr/>
        </p:nvSpPr>
        <p:spPr>
          <a:xfrm>
            <a:off x="410657" y="4130922"/>
            <a:ext cx="2563656" cy="42098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dirty="0"/>
              <a:t>Se de to tilhørende film </a:t>
            </a:r>
            <a:r>
              <a:rPr lang="da-DK" sz="1600" u="sng" dirty="0">
                <a:hlinkClick r:id="rId6"/>
              </a:rPr>
              <a:t>her</a:t>
            </a:r>
            <a:r>
              <a:rPr lang="da-DK" sz="1600" dirty="0"/>
              <a:t> og </a:t>
            </a:r>
            <a:r>
              <a:rPr lang="da-DK" sz="1600" dirty="0">
                <a:hlinkClick r:id="rId7"/>
              </a:rPr>
              <a:t>her</a:t>
            </a:r>
            <a:endParaRPr lang="da-DK" sz="1600" u="sng" dirty="0"/>
          </a:p>
        </p:txBody>
      </p:sp>
    </p:spTree>
    <p:extLst>
      <p:ext uri="{BB962C8B-B14F-4D97-AF65-F5344CB8AC3E}">
        <p14:creationId xmlns:p14="http://schemas.microsoft.com/office/powerpoint/2010/main" val="320310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B06D55-CAB7-A98E-2300-779110BDD315}"/>
              </a:ext>
            </a:extLst>
          </p:cNvPr>
          <p:cNvSpPr>
            <a:spLocks noGrp="1"/>
          </p:cNvSpPr>
          <p:nvPr>
            <p:ph type="title"/>
          </p:nvPr>
        </p:nvSpPr>
        <p:spPr/>
        <p:txBody>
          <a:bodyPr/>
          <a:lstStyle/>
          <a:p>
            <a:r>
              <a:rPr lang="da-DK"/>
              <a:t>Hvilke data skal indsamles?</a:t>
            </a:r>
            <a:br>
              <a:rPr lang="da-DK"/>
            </a:br>
            <a:endParaRPr lang="da-DK"/>
          </a:p>
        </p:txBody>
      </p:sp>
      <p:sp>
        <p:nvSpPr>
          <p:cNvPr id="2" name="Content Placeholder 1">
            <a:extLst>
              <a:ext uri="{FF2B5EF4-FFF2-40B4-BE49-F238E27FC236}">
                <a16:creationId xmlns:a16="http://schemas.microsoft.com/office/drawing/2014/main" id="{1A397E66-AAE7-F2A4-515A-2CF2C97E4585}"/>
              </a:ext>
            </a:extLst>
          </p:cNvPr>
          <p:cNvSpPr>
            <a:spLocks noGrp="1"/>
          </p:cNvSpPr>
          <p:nvPr>
            <p:ph idx="1"/>
          </p:nvPr>
        </p:nvSpPr>
        <p:spPr>
          <a:xfrm>
            <a:off x="838199" y="1825625"/>
            <a:ext cx="8562975" cy="4001095"/>
          </a:xfrm>
        </p:spPr>
        <p:txBody>
          <a:bodyPr/>
          <a:lstStyle/>
          <a:p>
            <a:pPr>
              <a:lnSpc>
                <a:spcPct val="100000"/>
              </a:lnSpc>
              <a:spcBef>
                <a:spcPts val="0"/>
              </a:spcBef>
              <a:defRPr/>
            </a:pPr>
            <a:r>
              <a:rPr lang="da-DK" sz="2000" b="1">
                <a:solidFill>
                  <a:prstClr val="black"/>
                </a:solidFill>
                <a:latin typeface="Arial" panose="020B0604020202020204"/>
              </a:rPr>
              <a:t>3. Data om ‘Næste produktionssystem’ (D)</a:t>
            </a:r>
          </a:p>
          <a:p>
            <a:pPr marL="180975" indent="-180975">
              <a:lnSpc>
                <a:spcPct val="100000"/>
              </a:lnSpc>
              <a:spcBef>
                <a:spcPts val="0"/>
              </a:spcBef>
              <a:buFont typeface="Arial" panose="020B0604020202020204" pitchFamily="34" charset="0"/>
              <a:buChar char="•"/>
              <a:defRPr/>
            </a:pPr>
            <a:r>
              <a:rPr lang="da-DK">
                <a:solidFill>
                  <a:prstClr val="black"/>
                </a:solidFill>
                <a:latin typeface="Arial" panose="020B0604020202020204"/>
              </a:rPr>
              <a:t>Omfatter ikke en del af produktets egen livscyklus, men produktets indvirkning på det næste produktsystem i form af fx genbrug, genanvendelse eller genvinding.</a:t>
            </a:r>
            <a:br>
              <a:rPr lang="da-DK">
                <a:solidFill>
                  <a:prstClr val="black"/>
                </a:solidFill>
                <a:latin typeface="Arial" panose="020B0604020202020204"/>
              </a:rPr>
            </a:br>
            <a:r>
              <a:rPr lang="da-DK">
                <a:solidFill>
                  <a:prstClr val="black"/>
                </a:solidFill>
                <a:latin typeface="Arial" panose="020B0604020202020204"/>
              </a:rPr>
              <a:t> </a:t>
            </a:r>
          </a:p>
          <a:p>
            <a:pPr marL="180975" indent="-180975">
              <a:lnSpc>
                <a:spcPct val="100000"/>
              </a:lnSpc>
              <a:spcBef>
                <a:spcPts val="0"/>
              </a:spcBef>
              <a:buFont typeface="Arial" panose="020B0604020202020204" pitchFamily="34" charset="0"/>
              <a:buChar char="•"/>
              <a:defRPr/>
            </a:pPr>
            <a:r>
              <a:rPr lang="da-DK">
                <a:solidFill>
                  <a:prstClr val="black"/>
                </a:solidFill>
                <a:latin typeface="Arial" panose="020B0604020202020204"/>
              </a:rPr>
              <a:t>Kan være svær at fastlægge, da den ligger uden for systemets grænse, og der i princippet spås om produktets fremtid. </a:t>
            </a:r>
            <a:br>
              <a:rPr lang="da-DK">
                <a:solidFill>
                  <a:prstClr val="black"/>
                </a:solidFill>
                <a:latin typeface="Arial" panose="020B0604020202020204"/>
              </a:rPr>
            </a:br>
            <a:endParaRPr lang="da-DK">
              <a:solidFill>
                <a:prstClr val="black"/>
              </a:solidFill>
              <a:latin typeface="Arial" panose="020B0604020202020204"/>
            </a:endParaRPr>
          </a:p>
          <a:p>
            <a:pPr marL="180975" indent="-180975">
              <a:lnSpc>
                <a:spcPct val="100000"/>
              </a:lnSpc>
              <a:spcBef>
                <a:spcPts val="0"/>
              </a:spcBef>
              <a:buFont typeface="Arial" panose="020B0604020202020204" pitchFamily="34" charset="0"/>
              <a:buChar char="•"/>
              <a:defRPr/>
            </a:pPr>
            <a:r>
              <a:rPr lang="da-DK">
                <a:solidFill>
                  <a:prstClr val="black"/>
                </a:solidFill>
                <a:latin typeface="Arial" panose="020B0604020202020204"/>
              </a:rPr>
              <a:t>Udgangspunktet vil typisk være kendte, eksisterende affalds-/genbrugs-/recirkulerings-behandlingssystemer. </a:t>
            </a:r>
            <a:br>
              <a:rPr lang="da-DK">
                <a:solidFill>
                  <a:prstClr val="black"/>
                </a:solidFill>
                <a:latin typeface="Arial" panose="020B0604020202020204"/>
              </a:rPr>
            </a:br>
            <a:endParaRPr lang="da-DK">
              <a:solidFill>
                <a:prstClr val="black"/>
              </a:solidFill>
              <a:latin typeface="Arial" panose="020B0604020202020204"/>
            </a:endParaRPr>
          </a:p>
          <a:p>
            <a:pPr marL="180975" indent="-180975">
              <a:lnSpc>
                <a:spcPct val="100000"/>
              </a:lnSpc>
              <a:spcBef>
                <a:spcPts val="0"/>
              </a:spcBef>
              <a:buFont typeface="Arial" panose="020B0604020202020204" pitchFamily="34" charset="0"/>
              <a:buChar char="•"/>
              <a:defRPr/>
            </a:pPr>
            <a:r>
              <a:rPr lang="da-DK">
                <a:solidFill>
                  <a:prstClr val="black"/>
                </a:solidFill>
                <a:latin typeface="Arial" panose="020B0604020202020204"/>
              </a:rPr>
              <a:t>Initiativer med fokus på cirkulær økonomi og en byggevares genbrugspotentiale skinner igennem. </a:t>
            </a:r>
            <a:br>
              <a:rPr lang="da-DK">
                <a:solidFill>
                  <a:prstClr val="black"/>
                </a:solidFill>
                <a:latin typeface="Arial" panose="020B0604020202020204"/>
              </a:rPr>
            </a:br>
            <a:endParaRPr lang="da-DK">
              <a:solidFill>
                <a:prstClr val="black"/>
              </a:solidFill>
              <a:latin typeface="Arial" panose="020B0604020202020204"/>
            </a:endParaRPr>
          </a:p>
          <a:p>
            <a:pPr marL="180975" indent="-180975">
              <a:lnSpc>
                <a:spcPct val="100000"/>
              </a:lnSpc>
              <a:spcBef>
                <a:spcPts val="0"/>
              </a:spcBef>
              <a:buFont typeface="Arial" panose="020B0604020202020204" pitchFamily="34" charset="0"/>
              <a:buChar char="•"/>
              <a:defRPr/>
            </a:pPr>
            <a:r>
              <a:rPr lang="da-DK">
                <a:solidFill>
                  <a:prstClr val="black"/>
                </a:solidFill>
                <a:latin typeface="Arial" panose="020B0604020202020204"/>
              </a:rPr>
              <a:t>Fasen er derfor et vigtigt element i byggevarens samlede miljøpåvirkning.</a:t>
            </a:r>
          </a:p>
          <a:p>
            <a:pPr>
              <a:lnSpc>
                <a:spcPct val="100000"/>
              </a:lnSpc>
              <a:spcBef>
                <a:spcPts val="0"/>
              </a:spcBef>
              <a:defRPr/>
            </a:pPr>
            <a:endParaRPr lang="da-DK">
              <a:solidFill>
                <a:prstClr val="black"/>
              </a:solidFill>
              <a:latin typeface="Arial" panose="020B0604020202020204"/>
            </a:endParaRPr>
          </a:p>
          <a:p>
            <a:pPr>
              <a:lnSpc>
                <a:spcPct val="100000"/>
              </a:lnSpc>
              <a:spcBef>
                <a:spcPts val="0"/>
              </a:spcBef>
              <a:defRPr/>
            </a:pPr>
            <a:endParaRPr lang="da-DK" b="1">
              <a:solidFill>
                <a:prstClr val="black"/>
              </a:solidFill>
              <a:latin typeface="Arial" panose="020B0604020202020204"/>
            </a:endParaRPr>
          </a:p>
        </p:txBody>
      </p:sp>
      <p:pic>
        <p:nvPicPr>
          <p:cNvPr id="7" name="Graphic 6">
            <a:extLst>
              <a:ext uri="{FF2B5EF4-FFF2-40B4-BE49-F238E27FC236}">
                <a16:creationId xmlns:a16="http://schemas.microsoft.com/office/drawing/2014/main" id="{87252AF7-783B-09D3-DF59-BC1617B60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37892" y="399880"/>
            <a:ext cx="1811183" cy="1676569"/>
          </a:xfrm>
          <a:prstGeom prst="rect">
            <a:avLst/>
          </a:prstGeom>
        </p:spPr>
      </p:pic>
    </p:spTree>
    <p:extLst>
      <p:ext uri="{BB962C8B-B14F-4D97-AF65-F5344CB8AC3E}">
        <p14:creationId xmlns:p14="http://schemas.microsoft.com/office/powerpoint/2010/main" val="134768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E2E7-B8CB-5FAF-5412-DB44B3FE14F5}"/>
              </a:ext>
            </a:extLst>
          </p:cNvPr>
          <p:cNvSpPr>
            <a:spLocks noGrp="1"/>
          </p:cNvSpPr>
          <p:nvPr>
            <p:ph type="title"/>
          </p:nvPr>
        </p:nvSpPr>
        <p:spPr>
          <a:xfrm>
            <a:off x="838800" y="1037690"/>
            <a:ext cx="5665342" cy="775597"/>
          </a:xfrm>
        </p:spPr>
        <p:txBody>
          <a:bodyPr/>
          <a:lstStyle/>
          <a:p>
            <a:r>
              <a:rPr lang="da-DK"/>
              <a:t>Hvordan indsamler man data? </a:t>
            </a:r>
            <a:br>
              <a:rPr lang="da-DK"/>
            </a:br>
            <a:r>
              <a:rPr lang="da-DK"/>
              <a:t>Og hvad skal man være obs på?</a:t>
            </a:r>
          </a:p>
        </p:txBody>
      </p:sp>
      <p:sp>
        <p:nvSpPr>
          <p:cNvPr id="7" name="Content Placeholder 6">
            <a:extLst>
              <a:ext uri="{FF2B5EF4-FFF2-40B4-BE49-F238E27FC236}">
                <a16:creationId xmlns:a16="http://schemas.microsoft.com/office/drawing/2014/main" id="{22E2EC00-E53B-40C8-16DB-39E632AF7ED6}"/>
              </a:ext>
            </a:extLst>
          </p:cNvPr>
          <p:cNvSpPr txBox="1">
            <a:spLocks/>
          </p:cNvSpPr>
          <p:nvPr/>
        </p:nvSpPr>
        <p:spPr>
          <a:xfrm>
            <a:off x="1647824" y="2136346"/>
            <a:ext cx="4855717" cy="37240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kumimoji="0" lang="da-DK" sz="1800" b="1" i="0" u="none" strike="noStrike" kern="1200" cap="none" spc="0" normalizeH="0" baseline="0" noProof="0" dirty="0">
                <a:ln>
                  <a:noFill/>
                </a:ln>
                <a:effectLst/>
                <a:uLnTx/>
                <a:uFillTx/>
                <a:latin typeface="Arial" panose="020B0604020202020204"/>
                <a:ea typeface="+mn-ea"/>
                <a:cs typeface="+mn-cs"/>
              </a:rPr>
              <a:t>Fase 1: Materialer</a:t>
            </a:r>
          </a:p>
          <a:p>
            <a:pPr marR="0" lvl="0" algn="l" defTabSz="914400" rtl="0" eaLnBrk="1" fontAlgn="auto" latinLnBrk="0" hangingPunct="1">
              <a:lnSpc>
                <a:spcPct val="100000"/>
              </a:lnSpc>
              <a:spcBef>
                <a:spcPts val="0"/>
              </a:spcBef>
              <a:spcAft>
                <a:spcPts val="0"/>
              </a:spcAft>
              <a:buClrTx/>
              <a:buSzTx/>
              <a:tabLst/>
              <a:defRPr/>
            </a:pPr>
            <a:r>
              <a:rPr kumimoji="0" lang="da-DK" sz="1400" b="0" i="0" u="none" strike="noStrike" kern="1200" cap="none" spc="0" normalizeH="0" baseline="0" noProof="0" dirty="0">
                <a:ln>
                  <a:noFill/>
                </a:ln>
                <a:effectLst/>
                <a:uLnTx/>
                <a:uFillTx/>
                <a:latin typeface="Arial" panose="020B0604020202020204"/>
                <a:ea typeface="+mn-ea"/>
                <a:cs typeface="+mn-cs"/>
              </a:rPr>
              <a:t>Lav en udspecificeret liste over alle de komponenter og materialer, der indgår i produktionen af selve produktet og produktemballagen samt de individuelle materialers vægt.</a:t>
            </a:r>
          </a:p>
          <a:p>
            <a:pPr marR="0" lvl="0" algn="l" defTabSz="914400" rtl="0" eaLnBrk="1" fontAlgn="auto" latinLnBrk="0" hangingPunct="1">
              <a:lnSpc>
                <a:spcPct val="100000"/>
              </a:lnSpc>
              <a:spcBef>
                <a:spcPts val="0"/>
              </a:spcBef>
              <a:spcAft>
                <a:spcPts val="0"/>
              </a:spcAft>
              <a:buClrTx/>
              <a:buSzTx/>
              <a:tabLst/>
              <a:defRPr/>
            </a:pPr>
            <a:endParaRPr kumimoji="0" lang="da-DK" sz="1400" b="0" i="0" u="none" strike="noStrike" kern="1200" cap="none" spc="0" normalizeH="0" baseline="0" noProof="0" dirty="0">
              <a:ln>
                <a:noFill/>
              </a:ln>
              <a:effectLst/>
              <a:uLnTx/>
              <a:uFillTx/>
              <a:latin typeface="Arial" panose="020B0604020202020204"/>
              <a:ea typeface="+mn-ea"/>
              <a:cs typeface="+mn-cs"/>
            </a:endParaRPr>
          </a:p>
          <a:p>
            <a:pPr marL="180975" indent="-180975">
              <a:lnSpc>
                <a:spcPct val="100000"/>
              </a:lnSpc>
              <a:spcBef>
                <a:spcPts val="0"/>
              </a:spcBef>
              <a:buFont typeface="Arial" panose="020B0604020202020204" pitchFamily="34" charset="0"/>
              <a:buChar char="•"/>
              <a:defRPr/>
            </a:pPr>
            <a:r>
              <a:rPr kumimoji="0" lang="da-DK" sz="1400" b="0" i="0" u="none" strike="noStrike" kern="1200" cap="none" spc="0" normalizeH="0" baseline="0" noProof="0" dirty="0">
                <a:ln>
                  <a:noFill/>
                </a:ln>
                <a:effectLst/>
                <a:uLnTx/>
                <a:uFillTx/>
                <a:latin typeface="Arial" panose="020B0604020202020204"/>
                <a:ea typeface="+mn-ea"/>
                <a:cs typeface="+mn-cs"/>
              </a:rPr>
              <a:t>Den udspecificerede stykliste kaldes ofte en "BOM” </a:t>
            </a:r>
            <a:br>
              <a:rPr kumimoji="0" lang="da-DK" sz="1400" b="0" i="0" u="none" strike="noStrike" kern="1200" cap="none" spc="0" normalizeH="0" baseline="0" noProof="0" dirty="0">
                <a:ln>
                  <a:noFill/>
                </a:ln>
                <a:effectLst/>
                <a:uLnTx/>
                <a:uFillTx/>
                <a:latin typeface="Arial" panose="020B0604020202020204"/>
                <a:ea typeface="+mn-ea"/>
                <a:cs typeface="+mn-cs"/>
              </a:rPr>
            </a:br>
            <a:r>
              <a:rPr kumimoji="0" lang="da-DK" sz="1400" b="0" i="0" u="none" strike="noStrike" kern="1200" cap="none" spc="0" normalizeH="0" baseline="0" noProof="0" dirty="0">
                <a:ln>
                  <a:noFill/>
                </a:ln>
                <a:effectLst/>
                <a:uLnTx/>
                <a:uFillTx/>
                <a:latin typeface="Arial" panose="020B0604020202020204"/>
                <a:ea typeface="+mn-ea"/>
                <a:cs typeface="+mn-cs"/>
              </a:rPr>
              <a:t>(Bill of Materials).</a:t>
            </a:r>
          </a:p>
          <a:p>
            <a:pPr>
              <a:lnSpc>
                <a:spcPct val="100000"/>
              </a:lnSpc>
              <a:spcBef>
                <a:spcPts val="0"/>
              </a:spcBef>
              <a:defRPr/>
            </a:pPr>
            <a:r>
              <a:rPr kumimoji="0" lang="da-DK" sz="1400" b="0" i="0" u="none" strike="noStrike" kern="1200" cap="none" spc="0" normalizeH="0" baseline="0" noProof="0" dirty="0">
                <a:ln>
                  <a:noFill/>
                </a:ln>
                <a:effectLst/>
                <a:uLnTx/>
                <a:uFillTx/>
                <a:latin typeface="Arial" panose="020B0604020202020204"/>
                <a:ea typeface="+mn-ea"/>
                <a:cs typeface="+mn-cs"/>
              </a:rPr>
              <a:t> </a:t>
            </a:r>
          </a:p>
          <a:p>
            <a:pPr marL="180975" indent="-180975">
              <a:lnSpc>
                <a:spcPct val="100000"/>
              </a:lnSpc>
              <a:spcBef>
                <a:spcPts val="0"/>
              </a:spcBef>
              <a:buFont typeface="Arial" panose="020B0604020202020204" pitchFamily="34" charset="0"/>
              <a:buChar char="•"/>
              <a:defRPr/>
            </a:pPr>
            <a:r>
              <a:rPr kumimoji="0" lang="da-DK" sz="1400" b="0" i="0" u="none" strike="noStrike" kern="1200" cap="none" spc="0" normalizeH="0" baseline="0" noProof="0" dirty="0">
                <a:ln>
                  <a:noFill/>
                </a:ln>
                <a:effectLst/>
                <a:uLnTx/>
                <a:uFillTx/>
                <a:latin typeface="Arial" panose="020B0604020202020204"/>
                <a:ea typeface="+mn-ea"/>
                <a:cs typeface="+mn-cs"/>
              </a:rPr>
              <a:t>Den udformes i de fleste tilfælde i et Excel-ark.</a:t>
            </a:r>
            <a:br>
              <a:rPr kumimoji="0" lang="da-DK" sz="1400" b="0" i="0" u="none" strike="noStrike" kern="1200" cap="none" spc="0" normalizeH="0" baseline="0" noProof="0" dirty="0">
                <a:ln>
                  <a:noFill/>
                </a:ln>
                <a:effectLst/>
                <a:uLnTx/>
                <a:uFillTx/>
                <a:latin typeface="Arial" panose="020B0604020202020204"/>
                <a:ea typeface="+mn-ea"/>
                <a:cs typeface="+mn-cs"/>
              </a:rPr>
            </a:br>
            <a:endParaRPr kumimoji="0" lang="da-DK" sz="1400" b="0" i="0" u="none" strike="noStrike" kern="1200" cap="none" spc="0" normalizeH="0" baseline="0" noProof="0" dirty="0">
              <a:ln>
                <a:noFill/>
              </a:ln>
              <a:effectLst/>
              <a:uLnTx/>
              <a:uFillTx/>
              <a:latin typeface="Arial" panose="020B0604020202020204"/>
              <a:ea typeface="+mn-ea"/>
              <a:cs typeface="+mn-cs"/>
            </a:endParaRPr>
          </a:p>
          <a:p>
            <a:pPr marL="180975" indent="-180975">
              <a:lnSpc>
                <a:spcPct val="100000"/>
              </a:lnSpc>
              <a:spcBef>
                <a:spcPts val="0"/>
              </a:spcBef>
              <a:buFont typeface="Arial" panose="020B0604020202020204" pitchFamily="34" charset="0"/>
              <a:buChar char="•"/>
              <a:defRPr/>
            </a:pPr>
            <a:r>
              <a:rPr kumimoji="0" lang="da-DK" sz="1400" b="0" i="0" u="none" strike="noStrike" kern="1200" cap="none" spc="0" normalizeH="0" baseline="0" noProof="0" dirty="0">
                <a:ln>
                  <a:noFill/>
                </a:ln>
                <a:effectLst/>
                <a:uLnTx/>
                <a:uFillTx/>
                <a:latin typeface="Arial" panose="020B0604020202020204"/>
                <a:ea typeface="+mn-ea"/>
                <a:cs typeface="+mn-cs"/>
              </a:rPr>
              <a:t>Den anvendes efterfølgende i kombination med data for eventuelle komponenter og materialer fra underleverandører til at udarbejde den samlede LCA, </a:t>
            </a:r>
            <a:br>
              <a:rPr kumimoji="0" lang="da-DK" sz="1400" b="0" i="0" u="none" strike="noStrike" kern="1200" cap="none" spc="0" normalizeH="0" baseline="0" noProof="0" dirty="0">
                <a:ln>
                  <a:noFill/>
                </a:ln>
                <a:effectLst/>
                <a:uLnTx/>
                <a:uFillTx/>
                <a:latin typeface="Arial" panose="020B0604020202020204"/>
                <a:ea typeface="+mn-ea"/>
                <a:cs typeface="+mn-cs"/>
              </a:rPr>
            </a:br>
            <a:r>
              <a:rPr kumimoji="0" lang="da-DK" sz="1400" b="0" i="0" u="none" strike="noStrike" kern="1200" cap="none" spc="0" normalizeH="0" baseline="0" noProof="0" dirty="0">
                <a:ln>
                  <a:noFill/>
                </a:ln>
                <a:effectLst/>
                <a:uLnTx/>
                <a:uFillTx/>
                <a:latin typeface="Arial" panose="020B0604020202020204"/>
                <a:ea typeface="+mn-ea"/>
                <a:cs typeface="+mn-cs"/>
              </a:rPr>
              <a:t>som ligger til grund for </a:t>
            </a:r>
            <a:r>
              <a:rPr kumimoji="0" lang="da-DK" sz="1400" b="0" i="0" u="none" strike="noStrike" kern="1200" cap="none" spc="0" normalizeH="0" baseline="0" noProof="0" dirty="0" err="1">
                <a:ln>
                  <a:noFill/>
                </a:ln>
                <a:effectLst/>
                <a:uLnTx/>
                <a:uFillTx/>
                <a:latin typeface="Arial" panose="020B0604020202020204"/>
                <a:ea typeface="+mn-ea"/>
                <a:cs typeface="+mn-cs"/>
              </a:rPr>
              <a:t>EPD’en</a:t>
            </a:r>
            <a:r>
              <a:rPr kumimoji="0" lang="da-DK" sz="1400" b="0" i="0" u="none" strike="noStrike" kern="1200" cap="none" spc="0" normalizeH="0" baseline="0" noProof="0" dirty="0">
                <a:ln>
                  <a:noFill/>
                </a:ln>
                <a:effectLst/>
                <a:uLnTx/>
                <a:uFillTx/>
                <a:latin typeface="Arial" panose="020B0604020202020204"/>
                <a:ea typeface="+mn-ea"/>
                <a:cs typeface="+mn-cs"/>
              </a:rPr>
              <a:t>. </a:t>
            </a:r>
            <a:br>
              <a:rPr kumimoji="0" lang="da-DK" sz="1400" b="0" i="0" u="none" strike="noStrike" kern="1200" cap="none" spc="0" normalizeH="0" baseline="0" noProof="0" dirty="0">
                <a:ln>
                  <a:noFill/>
                </a:ln>
                <a:effectLst/>
                <a:uLnTx/>
                <a:uFillTx/>
                <a:latin typeface="Arial" panose="020B0604020202020204"/>
                <a:ea typeface="+mn-ea"/>
                <a:cs typeface="+mn-cs"/>
              </a:rPr>
            </a:br>
            <a:endParaRPr kumimoji="0" lang="da-DK" sz="1400" b="0" i="0" u="none" strike="noStrike" kern="1200" cap="none" spc="0" normalizeH="0" baseline="0" noProof="0" dirty="0">
              <a:ln>
                <a:noFill/>
              </a:ln>
              <a:effectLst/>
              <a:uLnTx/>
              <a:uFillTx/>
              <a:latin typeface="Arial" panose="020B0604020202020204"/>
              <a:ea typeface="+mn-ea"/>
              <a:cs typeface="+mn-cs"/>
            </a:endParaRPr>
          </a:p>
          <a:p>
            <a:pPr marL="180975" indent="-180975">
              <a:lnSpc>
                <a:spcPct val="100000"/>
              </a:lnSpc>
              <a:spcBef>
                <a:spcPts val="0"/>
              </a:spcBef>
              <a:buFont typeface="Arial" panose="020B0604020202020204" pitchFamily="34" charset="0"/>
              <a:buChar char="•"/>
              <a:defRPr/>
            </a:pPr>
            <a:r>
              <a:rPr kumimoji="0" lang="da-DK" sz="1400" b="0" i="0" u="none" strike="noStrike" kern="1200" cap="none" spc="0" normalizeH="0" baseline="0" noProof="0" dirty="0">
                <a:ln>
                  <a:noFill/>
                </a:ln>
                <a:effectLst/>
                <a:uLnTx/>
                <a:uFillTx/>
                <a:latin typeface="Arial" panose="020B0604020202020204"/>
                <a:ea typeface="+mn-ea"/>
                <a:cs typeface="+mn-cs"/>
              </a:rPr>
              <a:t>Det er LCA-konsulenten eller den interne LCA-ekspert, som udfører LCA-beregningen. </a:t>
            </a:r>
            <a:endParaRPr kumimoji="0" lang="da-DK" b="0" i="0" u="none" strike="noStrike" kern="1200" cap="none" spc="0" normalizeH="0" baseline="0" noProof="0" dirty="0">
              <a:ln>
                <a:noFill/>
              </a:ln>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1020CA84-105A-D01A-36B1-2171930CE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6872" y="3634589"/>
            <a:ext cx="3095457" cy="1553047"/>
          </a:xfrm>
          <a:prstGeom prst="rect">
            <a:avLst/>
          </a:prstGeom>
        </p:spPr>
      </p:pic>
      <p:pic>
        <p:nvPicPr>
          <p:cNvPr id="10" name="Graphic 9">
            <a:extLst>
              <a:ext uri="{FF2B5EF4-FFF2-40B4-BE49-F238E27FC236}">
                <a16:creationId xmlns:a16="http://schemas.microsoft.com/office/drawing/2014/main" id="{8D8A2593-3F3D-E930-6759-3FB4261A9EE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1931" t="-17230" r="-54094" b="-18575"/>
          <a:stretch/>
        </p:blipFill>
        <p:spPr>
          <a:xfrm rot="5400000">
            <a:off x="-1649459" y="5171080"/>
            <a:ext cx="5629914" cy="507454"/>
          </a:xfrm>
          <a:prstGeom prst="rect">
            <a:avLst/>
          </a:prstGeom>
        </p:spPr>
      </p:pic>
      <p:sp>
        <p:nvSpPr>
          <p:cNvPr id="11" name="Oval 10">
            <a:extLst>
              <a:ext uri="{FF2B5EF4-FFF2-40B4-BE49-F238E27FC236}">
                <a16:creationId xmlns:a16="http://schemas.microsoft.com/office/drawing/2014/main" id="{4063A9A0-8CAC-0953-416D-523AD31F728C}"/>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1.</a:t>
            </a:r>
          </a:p>
        </p:txBody>
      </p:sp>
    </p:spTree>
    <p:extLst>
      <p:ext uri="{BB962C8B-B14F-4D97-AF65-F5344CB8AC3E}">
        <p14:creationId xmlns:p14="http://schemas.microsoft.com/office/powerpoint/2010/main" val="96261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E2E7-B8CB-5FAF-5412-DB44B3FE14F5}"/>
              </a:ext>
            </a:extLst>
          </p:cNvPr>
          <p:cNvSpPr>
            <a:spLocks noGrp="1"/>
          </p:cNvSpPr>
          <p:nvPr>
            <p:ph type="title"/>
          </p:nvPr>
        </p:nvSpPr>
        <p:spPr/>
        <p:txBody>
          <a:bodyPr/>
          <a:lstStyle/>
          <a:p>
            <a:r>
              <a:rPr lang="da-DK"/>
              <a:t>Hvordan indsamler man data? Og hvad skal man være obs på?</a:t>
            </a:r>
          </a:p>
        </p:txBody>
      </p:sp>
      <p:sp>
        <p:nvSpPr>
          <p:cNvPr id="7" name="Content Placeholder 6">
            <a:extLst>
              <a:ext uri="{FF2B5EF4-FFF2-40B4-BE49-F238E27FC236}">
                <a16:creationId xmlns:a16="http://schemas.microsoft.com/office/drawing/2014/main" id="{22E2EC00-E53B-40C8-16DB-39E632AF7ED6}"/>
              </a:ext>
            </a:extLst>
          </p:cNvPr>
          <p:cNvSpPr txBox="1">
            <a:spLocks/>
          </p:cNvSpPr>
          <p:nvPr/>
        </p:nvSpPr>
        <p:spPr>
          <a:xfrm>
            <a:off x="1657349" y="2136346"/>
            <a:ext cx="5665341" cy="458587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da-DK" sz="1800" b="1">
                <a:latin typeface="Arial" panose="020B0604020202020204"/>
              </a:rPr>
              <a:t>Fase 2: Data fra produktionsprocessen</a:t>
            </a:r>
            <a:endParaRPr lang="da-DK" sz="1400" b="1">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r>
              <a:rPr lang="da-DK" sz="1400">
                <a:latin typeface="Arial" panose="020B0604020202020204"/>
              </a:rPr>
              <a:t>Her indsamles data om selve produktionsprocessen.</a:t>
            </a:r>
          </a:p>
          <a:p>
            <a:pPr marL="180975" indent="-180975">
              <a:lnSpc>
                <a:spcPct val="100000"/>
              </a:lnSpc>
              <a:spcBef>
                <a:spcPts val="0"/>
              </a:spcBef>
              <a:buFont typeface="Arial" panose="020B0604020202020204" pitchFamily="34" charset="0"/>
              <a:buChar char="•"/>
              <a:defRPr/>
            </a:pPr>
            <a:r>
              <a:rPr lang="da-DK" sz="1400">
                <a:latin typeface="Arial" panose="020B0604020202020204"/>
              </a:rPr>
              <a:t>Data dækker her fx over forbrug af elektricitet og gas, generering af affald og diverse miljøpåvirkning af luft, jord og vand.</a:t>
            </a:r>
            <a:br>
              <a:rPr lang="da-DK" sz="1400">
                <a:latin typeface="Arial" panose="020B0604020202020204"/>
              </a:rPr>
            </a:br>
            <a:endParaRPr lang="da-DK" sz="140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a:latin typeface="Arial" panose="020B0604020202020204"/>
              </a:rPr>
              <a:t>Data skal indsamles så detaljeret som muligt. Hvis der fx produceres flere produkter ved brug af de samme ressourcer, skal der udregnes data for det pågældende produkts andel. </a:t>
            </a:r>
            <a:br>
              <a:rPr lang="da-DK" sz="1400">
                <a:latin typeface="Arial" panose="020B0604020202020204"/>
              </a:rPr>
            </a:br>
            <a:endParaRPr lang="da-DK" sz="140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a:latin typeface="Arial" panose="020B0604020202020204"/>
              </a:rPr>
              <a:t>Hvis det ikke er muligt at måle ressourceforbruget for hvert enkelt produkt, skal man i stedet kigge på enten vægt, volumen eller omsætning fra alle produkter, der deler energiforbrug eller hjælpestoffer på fabrikken.</a:t>
            </a:r>
          </a:p>
          <a:p>
            <a:pPr marL="180975" indent="-180975">
              <a:lnSpc>
                <a:spcPct val="100000"/>
              </a:lnSpc>
              <a:spcBef>
                <a:spcPts val="0"/>
              </a:spcBef>
              <a:buFont typeface="Arial" panose="020B0604020202020204" pitchFamily="34" charset="0"/>
              <a:buChar char="•"/>
              <a:defRPr/>
            </a:pPr>
            <a:endParaRPr lang="da-DK" sz="1400">
              <a:latin typeface="Arial" panose="020B0604020202020204"/>
            </a:endParaRPr>
          </a:p>
          <a:p>
            <a:pPr marL="180975" lvl="1" indent="-180975">
              <a:lnSpc>
                <a:spcPct val="100000"/>
              </a:lnSpc>
              <a:spcBef>
                <a:spcPts val="0"/>
              </a:spcBef>
              <a:buFont typeface="Arial" panose="020B0604020202020204" pitchFamily="34" charset="0"/>
              <a:buChar char="•"/>
              <a:defRPr/>
            </a:pPr>
            <a:r>
              <a:rPr lang="da-DK" sz="1400">
                <a:latin typeface="Arial" panose="020B0604020202020204"/>
              </a:rPr>
              <a:t>LCA-konsulenten kan derefter bestemme, hvordan de ressourcer, der bruges til hvert produkt, skal allokeres. </a:t>
            </a:r>
            <a:br>
              <a:rPr lang="da-DK" sz="1400">
                <a:latin typeface="Arial" panose="020B0604020202020204"/>
              </a:rPr>
            </a:br>
            <a:endParaRPr lang="da-DK" sz="140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a:latin typeface="Arial" panose="020B0604020202020204"/>
              </a:rPr>
              <a:t>Data skal også dække over et års produktion for at sikre, at der ikke er en årstidsvariation i produktionen.</a:t>
            </a:r>
          </a:p>
          <a:p>
            <a:pPr marR="0" lvl="0" algn="l" defTabSz="914400" rtl="0" eaLnBrk="1" fontAlgn="auto" latinLnBrk="0" hangingPunct="1">
              <a:lnSpc>
                <a:spcPct val="100000"/>
              </a:lnSpc>
              <a:spcBef>
                <a:spcPts val="0"/>
              </a:spcBef>
              <a:spcAft>
                <a:spcPts val="0"/>
              </a:spcAft>
              <a:buClrTx/>
              <a:buSzTx/>
              <a:tabLst/>
              <a:defRPr/>
            </a:pPr>
            <a:br>
              <a:rPr lang="da-DK" sz="1400">
                <a:latin typeface="Arial" panose="020B0604020202020204"/>
              </a:rPr>
            </a:br>
            <a:endParaRPr lang="da-DK" sz="1400">
              <a:latin typeface="Arial" panose="020B0604020202020204"/>
            </a:endParaRPr>
          </a:p>
        </p:txBody>
      </p:sp>
      <p:pic>
        <p:nvPicPr>
          <p:cNvPr id="5" name="Graphic 4">
            <a:extLst>
              <a:ext uri="{FF2B5EF4-FFF2-40B4-BE49-F238E27FC236}">
                <a16:creationId xmlns:a16="http://schemas.microsoft.com/office/drawing/2014/main" id="{5D66E90F-3B2F-8C82-11CB-C64DC69423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54985" y="2491116"/>
            <a:ext cx="2703615" cy="2018971"/>
          </a:xfrm>
          <a:prstGeom prst="rect">
            <a:avLst/>
          </a:prstGeom>
        </p:spPr>
      </p:pic>
      <p:pic>
        <p:nvPicPr>
          <p:cNvPr id="6" name="Graphic 5">
            <a:extLst>
              <a:ext uri="{FF2B5EF4-FFF2-40B4-BE49-F238E27FC236}">
                <a16:creationId xmlns:a16="http://schemas.microsoft.com/office/drawing/2014/main" id="{6A13183E-3F88-AA6A-8CEB-B5F4042F65F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1931" t="-17230" r="-54094" b="-18575"/>
          <a:stretch/>
        </p:blipFill>
        <p:spPr>
          <a:xfrm rot="5400000">
            <a:off x="-1649459" y="5171080"/>
            <a:ext cx="5629914" cy="507454"/>
          </a:xfrm>
          <a:prstGeom prst="rect">
            <a:avLst/>
          </a:prstGeom>
        </p:spPr>
      </p:pic>
      <p:sp>
        <p:nvSpPr>
          <p:cNvPr id="8" name="Oval 7">
            <a:extLst>
              <a:ext uri="{FF2B5EF4-FFF2-40B4-BE49-F238E27FC236}">
                <a16:creationId xmlns:a16="http://schemas.microsoft.com/office/drawing/2014/main" id="{672E549F-3752-A3B6-DF14-FE6A450FF9DD}"/>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2.</a:t>
            </a:r>
          </a:p>
        </p:txBody>
      </p:sp>
    </p:spTree>
    <p:extLst>
      <p:ext uri="{BB962C8B-B14F-4D97-AF65-F5344CB8AC3E}">
        <p14:creationId xmlns:p14="http://schemas.microsoft.com/office/powerpoint/2010/main" val="139531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E2E7-B8CB-5FAF-5412-DB44B3FE14F5}"/>
              </a:ext>
            </a:extLst>
          </p:cNvPr>
          <p:cNvSpPr>
            <a:spLocks noGrp="1"/>
          </p:cNvSpPr>
          <p:nvPr>
            <p:ph type="title"/>
          </p:nvPr>
        </p:nvSpPr>
        <p:spPr/>
        <p:txBody>
          <a:bodyPr/>
          <a:lstStyle/>
          <a:p>
            <a:r>
              <a:rPr lang="da-DK"/>
              <a:t>Hvordan indsamler man data? Og hvad skal man være obs på?</a:t>
            </a:r>
          </a:p>
        </p:txBody>
      </p:sp>
      <p:sp>
        <p:nvSpPr>
          <p:cNvPr id="7" name="Content Placeholder 6">
            <a:extLst>
              <a:ext uri="{FF2B5EF4-FFF2-40B4-BE49-F238E27FC236}">
                <a16:creationId xmlns:a16="http://schemas.microsoft.com/office/drawing/2014/main" id="{22E2EC00-E53B-40C8-16DB-39E632AF7ED6}"/>
              </a:ext>
            </a:extLst>
          </p:cNvPr>
          <p:cNvSpPr txBox="1">
            <a:spLocks/>
          </p:cNvSpPr>
          <p:nvPr/>
        </p:nvSpPr>
        <p:spPr>
          <a:xfrm>
            <a:off x="1662172" y="2145871"/>
            <a:ext cx="5767328" cy="4154984"/>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da-DK" sz="1800" b="1" dirty="0">
                <a:latin typeface="Arial" panose="020B0604020202020204"/>
              </a:rPr>
              <a:t>Fase 3: Data fra underleverandører</a:t>
            </a:r>
          </a:p>
          <a:p>
            <a:pPr marR="0" lvl="0" algn="l" defTabSz="914400" rtl="0" eaLnBrk="1" fontAlgn="auto" latinLnBrk="0" hangingPunct="1">
              <a:lnSpc>
                <a:spcPct val="100000"/>
              </a:lnSpc>
              <a:spcBef>
                <a:spcPts val="0"/>
              </a:spcBef>
              <a:spcAft>
                <a:spcPts val="0"/>
              </a:spcAft>
              <a:buClrTx/>
              <a:buSzTx/>
              <a:tabLst/>
              <a:defRPr/>
            </a:pPr>
            <a:r>
              <a:rPr lang="da-DK" sz="1400" dirty="0">
                <a:latin typeface="Arial" panose="020B0604020202020204"/>
              </a:rPr>
              <a:t>Her indsamles data for de materialer, der købes af underleverandører, </a:t>
            </a:r>
            <a:br>
              <a:rPr lang="da-DK" sz="1400" dirty="0">
                <a:latin typeface="Arial" panose="020B0604020202020204"/>
              </a:rPr>
            </a:br>
            <a:r>
              <a:rPr lang="da-DK" sz="1400" dirty="0">
                <a:latin typeface="Arial" panose="020B0604020202020204"/>
              </a:rPr>
              <a:t>og som indgår i produktionen af produktet.</a:t>
            </a:r>
          </a:p>
          <a:p>
            <a:pPr marR="0" lvl="0" algn="l" defTabSz="914400" rtl="0" eaLnBrk="1" fontAlgn="auto" latinLnBrk="0" hangingPunct="1">
              <a:lnSpc>
                <a:spcPct val="100000"/>
              </a:lnSpc>
              <a:spcBef>
                <a:spcPts val="0"/>
              </a:spcBef>
              <a:spcAft>
                <a:spcPts val="0"/>
              </a:spcAft>
              <a:buClrTx/>
              <a:buSzTx/>
              <a:tabLst/>
              <a:defRPr/>
            </a:pPr>
            <a:endParaRPr lang="da-DK" sz="1400" dirty="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dirty="0">
                <a:latin typeface="Arial" panose="020B0604020202020204"/>
              </a:rPr>
              <a:t>Der skal så vidt muligt indhentes data fra underleverandørerne. </a:t>
            </a:r>
            <a:br>
              <a:rPr lang="da-DK" sz="1400" dirty="0">
                <a:latin typeface="Arial" panose="020B0604020202020204"/>
              </a:rPr>
            </a:br>
            <a:r>
              <a:rPr lang="da-DK" sz="1400" dirty="0">
                <a:latin typeface="Arial" panose="020B0604020202020204"/>
              </a:rPr>
              <a:t>Er det umuligt, kan man bruge generiske data. </a:t>
            </a:r>
            <a:br>
              <a:rPr lang="da-DK" sz="1400" dirty="0">
                <a:latin typeface="Arial" panose="020B0604020202020204"/>
              </a:rPr>
            </a:br>
            <a:endParaRPr lang="da-DK" sz="1400" dirty="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dirty="0">
                <a:latin typeface="Arial" panose="020B0604020202020204"/>
              </a:rPr>
              <a:t>Denne del af dataindsamlingen udføres oftest af en LCA-konsulent. Den kan opleves som besværlig og være langvarig, fordi data skal indhentes fra kommercielle databaser, fordi ikke alle brancher og leverandører har mulighed for selv at levere disse data. </a:t>
            </a:r>
          </a:p>
          <a:p>
            <a:pPr marL="180975" indent="-180975">
              <a:lnSpc>
                <a:spcPct val="100000"/>
              </a:lnSpc>
              <a:spcBef>
                <a:spcPts val="0"/>
              </a:spcBef>
              <a:buFont typeface="Arial" panose="020B0604020202020204" pitchFamily="34" charset="0"/>
              <a:buChar char="•"/>
              <a:defRPr/>
            </a:pPr>
            <a:endParaRPr lang="da-DK" sz="1400" dirty="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dirty="0">
                <a:latin typeface="Arial" panose="020B0604020202020204"/>
              </a:rPr>
              <a:t>Anvender man generiske data, skal de udvælges ud fra størst teknologisk, geografisk og tidsmæssig lighed med det materiale, </a:t>
            </a:r>
            <a:br>
              <a:rPr lang="da-DK" sz="1400" dirty="0">
                <a:latin typeface="Arial" panose="020B0604020202020204"/>
              </a:rPr>
            </a:br>
            <a:r>
              <a:rPr lang="da-DK" sz="1400" dirty="0">
                <a:latin typeface="Arial" panose="020B0604020202020204"/>
              </a:rPr>
              <a:t>der faktisk benyttes i produktionen af produktet. </a:t>
            </a:r>
          </a:p>
          <a:p>
            <a:pPr marL="180975" indent="-180975">
              <a:lnSpc>
                <a:spcPct val="100000"/>
              </a:lnSpc>
              <a:spcBef>
                <a:spcPts val="0"/>
              </a:spcBef>
              <a:buFont typeface="Arial" panose="020B0604020202020204" pitchFamily="34" charset="0"/>
              <a:buChar char="•"/>
              <a:defRPr/>
            </a:pPr>
            <a:endParaRPr lang="da-DK" sz="1400" dirty="0">
              <a:latin typeface="Arial" panose="020B0604020202020204"/>
            </a:endParaRPr>
          </a:p>
          <a:p>
            <a:pPr marL="180975" indent="-180975">
              <a:lnSpc>
                <a:spcPct val="100000"/>
              </a:lnSpc>
              <a:spcBef>
                <a:spcPts val="0"/>
              </a:spcBef>
              <a:buFont typeface="Arial" panose="020B0604020202020204" pitchFamily="34" charset="0"/>
              <a:buChar char="•"/>
              <a:defRPr/>
            </a:pPr>
            <a:r>
              <a:rPr lang="da-DK" sz="1400" dirty="0">
                <a:latin typeface="Arial" panose="020B0604020202020204"/>
              </a:rPr>
              <a:t>Denne del af dataindsamlingen foregår normalt i specialiseret LCA-software, som allerede indeholder generiske data for byggematerialer.</a:t>
            </a:r>
            <a:br>
              <a:rPr lang="da-DK" sz="1400" dirty="0">
                <a:latin typeface="Arial" panose="020B0604020202020204"/>
              </a:rPr>
            </a:br>
            <a:endParaRPr lang="da-DK" sz="1400" dirty="0">
              <a:latin typeface="Arial" panose="020B0604020202020204"/>
            </a:endParaRPr>
          </a:p>
        </p:txBody>
      </p:sp>
      <p:grpSp>
        <p:nvGrpSpPr>
          <p:cNvPr id="3" name="Group 2">
            <a:extLst>
              <a:ext uri="{FF2B5EF4-FFF2-40B4-BE49-F238E27FC236}">
                <a16:creationId xmlns:a16="http://schemas.microsoft.com/office/drawing/2014/main" id="{FE7A98E7-6151-4A1E-40E7-A0261042B33A}"/>
              </a:ext>
            </a:extLst>
          </p:cNvPr>
          <p:cNvGrpSpPr/>
          <p:nvPr/>
        </p:nvGrpSpPr>
        <p:grpSpPr>
          <a:xfrm>
            <a:off x="8614589" y="987206"/>
            <a:ext cx="3259911" cy="4883588"/>
            <a:chOff x="8614589" y="987206"/>
            <a:chExt cx="3259911" cy="4883588"/>
          </a:xfrm>
        </p:grpSpPr>
        <p:sp>
          <p:nvSpPr>
            <p:cNvPr id="5" name="Oval 4">
              <a:extLst>
                <a:ext uri="{FF2B5EF4-FFF2-40B4-BE49-F238E27FC236}">
                  <a16:creationId xmlns:a16="http://schemas.microsoft.com/office/drawing/2014/main" id="{EDD68F15-59DA-FBB9-3978-73DB6C0BD2DA}"/>
                </a:ext>
              </a:extLst>
            </p:cNvPr>
            <p:cNvSpPr/>
            <p:nvPr/>
          </p:nvSpPr>
          <p:spPr>
            <a:xfrm>
              <a:off x="8782774" y="5541330"/>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phic 5">
              <a:extLst>
                <a:ext uri="{FF2B5EF4-FFF2-40B4-BE49-F238E27FC236}">
                  <a16:creationId xmlns:a16="http://schemas.microsoft.com/office/drawing/2014/main" id="{4B556573-E1E1-3417-AD66-2616C62888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4589" y="987206"/>
              <a:ext cx="3259911" cy="4750625"/>
            </a:xfrm>
            <a:prstGeom prst="rect">
              <a:avLst/>
            </a:prstGeom>
            <a:effectLst>
              <a:outerShdw blurRad="50800" dist="38100" dir="2700000" algn="tl" rotWithShape="0">
                <a:prstClr val="black">
                  <a:alpha val="40000"/>
                </a:prstClr>
              </a:outerShdw>
            </a:effectLst>
          </p:spPr>
        </p:pic>
      </p:grpSp>
      <p:sp>
        <p:nvSpPr>
          <p:cNvPr id="10" name="Oval 9">
            <a:extLst>
              <a:ext uri="{FF2B5EF4-FFF2-40B4-BE49-F238E27FC236}">
                <a16:creationId xmlns:a16="http://schemas.microsoft.com/office/drawing/2014/main" id="{E8AE26DB-2543-43E3-AF79-4BA59CDAF199}"/>
              </a:ext>
            </a:extLst>
          </p:cNvPr>
          <p:cNvSpPr/>
          <p:nvPr/>
        </p:nvSpPr>
        <p:spPr>
          <a:xfrm>
            <a:off x="838800" y="2136346"/>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3.</a:t>
            </a:r>
          </a:p>
        </p:txBody>
      </p:sp>
    </p:spTree>
    <p:extLst>
      <p:ext uri="{BB962C8B-B14F-4D97-AF65-F5344CB8AC3E}">
        <p14:creationId xmlns:p14="http://schemas.microsoft.com/office/powerpoint/2010/main" val="1799186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59B4CD-2A4B-D711-7806-9B4D133B9AAA}"/>
              </a:ext>
            </a:extLst>
          </p:cNvPr>
          <p:cNvSpPr>
            <a:spLocks noGrp="1"/>
          </p:cNvSpPr>
          <p:nvPr>
            <p:ph type="title"/>
          </p:nvPr>
        </p:nvSpPr>
        <p:spPr/>
        <p:txBody>
          <a:bodyPr/>
          <a:lstStyle/>
          <a:p>
            <a:r>
              <a:rPr lang="da-DK"/>
              <a:t>Hvordan verificeres en EPD?</a:t>
            </a:r>
          </a:p>
        </p:txBody>
      </p:sp>
      <p:sp>
        <p:nvSpPr>
          <p:cNvPr id="6" name="Content Placeholder 5">
            <a:extLst>
              <a:ext uri="{FF2B5EF4-FFF2-40B4-BE49-F238E27FC236}">
                <a16:creationId xmlns:a16="http://schemas.microsoft.com/office/drawing/2014/main" id="{2306C4C9-61D6-FDED-9BF0-0F6C3C2F9FA2}"/>
              </a:ext>
            </a:extLst>
          </p:cNvPr>
          <p:cNvSpPr>
            <a:spLocks noGrp="1"/>
          </p:cNvSpPr>
          <p:nvPr>
            <p:ph idx="1"/>
          </p:nvPr>
        </p:nvSpPr>
        <p:spPr>
          <a:xfrm>
            <a:off x="838200" y="1825625"/>
            <a:ext cx="5665342" cy="4424288"/>
          </a:xfrm>
        </p:spPr>
        <p:txBody>
          <a:bodyPr/>
          <a:lstStyle/>
          <a:p>
            <a:r>
              <a:rPr lang="da-DK" sz="1400" b="1"/>
              <a:t>Når man har udarbejdet en EPD, skal den verificeres af en uafhængig </a:t>
            </a:r>
            <a:r>
              <a:rPr lang="da-DK" sz="1400" b="1" dirty="0" err="1"/>
              <a:t>tredjepartsverifikator</a:t>
            </a:r>
            <a:r>
              <a:rPr lang="da-DK" sz="1400" b="1"/>
              <a:t>, før den er gyldig.</a:t>
            </a:r>
            <a:endParaRPr lang="da-DK" sz="1400"/>
          </a:p>
          <a:p>
            <a:pPr marL="171450" indent="-171450">
              <a:buFont typeface="Arial" panose="020B0604020202020204" pitchFamily="34" charset="0"/>
              <a:buChar char="•"/>
            </a:pPr>
            <a:r>
              <a:rPr lang="da-DK" sz="1400" dirty="0" err="1"/>
              <a:t>Verifikatoren</a:t>
            </a:r>
            <a:r>
              <a:rPr lang="da-DK" sz="1400"/>
              <a:t> verificerer, at </a:t>
            </a:r>
            <a:r>
              <a:rPr lang="da-DK" sz="1400" dirty="0" err="1"/>
              <a:t>EPD’en</a:t>
            </a:r>
            <a:r>
              <a:rPr lang="da-DK" sz="1400"/>
              <a:t> er udarbejdet i henhold til ISO 14025, EN 15804, en evt. </a:t>
            </a:r>
            <a:r>
              <a:rPr lang="da-DK" sz="1400" dirty="0" err="1"/>
              <a:t>cPCR</a:t>
            </a:r>
            <a:r>
              <a:rPr lang="da-DK" sz="1400"/>
              <a:t> og programinstruktionerne hos den valgte programoperatør.</a:t>
            </a:r>
          </a:p>
          <a:p>
            <a:pPr marL="171450" indent="-171450">
              <a:buFont typeface="Arial" panose="020B0604020202020204" pitchFamily="34" charset="0"/>
              <a:buChar char="•"/>
            </a:pPr>
            <a:r>
              <a:rPr lang="da-DK" sz="1400"/>
              <a:t>Man vælger selv, hvilken </a:t>
            </a:r>
            <a:r>
              <a:rPr lang="da-DK" sz="1400" dirty="0" err="1"/>
              <a:t>verifikator</a:t>
            </a:r>
            <a:r>
              <a:rPr lang="da-DK" sz="1400"/>
              <a:t> man vil benytte (bare vedkommende er godkendt af den valgte programoperatør).</a:t>
            </a:r>
          </a:p>
          <a:p>
            <a:pPr marL="171450" indent="-171450">
              <a:buFont typeface="Arial" panose="020B0604020202020204" pitchFamily="34" charset="0"/>
              <a:buChar char="•"/>
            </a:pPr>
            <a:r>
              <a:rPr lang="da-DK" sz="1400"/>
              <a:t>Der kan være lang ventetid, så det er altid en god idé at kontakte </a:t>
            </a:r>
            <a:r>
              <a:rPr lang="da-DK" sz="1400" dirty="0" err="1"/>
              <a:t>verifikatoren</a:t>
            </a:r>
            <a:r>
              <a:rPr lang="da-DK" sz="1400"/>
              <a:t>, når processen for indhentning af data er påbegyndt.</a:t>
            </a:r>
          </a:p>
          <a:p>
            <a:pPr marL="171450" indent="-171450">
              <a:buFont typeface="Arial" panose="020B0604020202020204" pitchFamily="34" charset="0"/>
              <a:buChar char="•"/>
            </a:pPr>
            <a:r>
              <a:rPr lang="da-DK" sz="1400"/>
              <a:t>Når </a:t>
            </a:r>
            <a:r>
              <a:rPr lang="da-DK" sz="1400" dirty="0" err="1"/>
              <a:t>EPD’en</a:t>
            </a:r>
            <a:r>
              <a:rPr lang="da-DK" sz="1400"/>
              <a:t> er verificeret og udgivet, er den gyldig i fem år. Herefter skal den genverificeres.</a:t>
            </a:r>
          </a:p>
          <a:p>
            <a:pPr marL="171450" indent="-171450">
              <a:buFont typeface="Arial" panose="020B0604020202020204" pitchFamily="34" charset="0"/>
              <a:buChar char="•"/>
            </a:pPr>
            <a:r>
              <a:rPr lang="da-DK" sz="1400"/>
              <a:t>Sker der signifikante ændringer i produktet eller produktionsmetoden inden for de fem år, skal </a:t>
            </a:r>
            <a:r>
              <a:rPr lang="da-DK" sz="1400" dirty="0" err="1"/>
              <a:t>EPD’en</a:t>
            </a:r>
            <a:r>
              <a:rPr lang="da-DK" sz="1400"/>
              <a:t> genverificeres. </a:t>
            </a:r>
          </a:p>
          <a:p>
            <a:pPr marL="533400" lvl="1" indent="-171450">
              <a:buFont typeface="Arial" panose="020B0604020202020204" pitchFamily="34" charset="0"/>
              <a:buChar char="•"/>
            </a:pPr>
            <a:r>
              <a:rPr lang="da-DK" sz="1400"/>
              <a:t>Fx hvis der ikke længere benyttes vedvarende energi i produktionen. </a:t>
            </a:r>
          </a:p>
          <a:p>
            <a:pPr marL="171450" indent="-171450">
              <a:buFont typeface="Arial" panose="020B0604020202020204" pitchFamily="34" charset="0"/>
              <a:buChar char="•"/>
            </a:pPr>
            <a:r>
              <a:rPr lang="da-DK" sz="1400" dirty="0" err="1"/>
              <a:t>Verifikatoren</a:t>
            </a:r>
            <a:r>
              <a:rPr lang="da-DK" sz="1400"/>
              <a:t> afgør, om ændringerne er så signifikante, at </a:t>
            </a:r>
            <a:r>
              <a:rPr lang="da-DK" sz="1400" dirty="0" err="1"/>
              <a:t>EPD’en</a:t>
            </a:r>
            <a:r>
              <a:rPr lang="da-DK" sz="1400"/>
              <a:t> skal genverificeres.</a:t>
            </a:r>
          </a:p>
          <a:p>
            <a:endParaRPr lang="da-DK" sz="1200"/>
          </a:p>
        </p:txBody>
      </p:sp>
      <p:pic>
        <p:nvPicPr>
          <p:cNvPr id="2" name="Graphic 1">
            <a:extLst>
              <a:ext uri="{FF2B5EF4-FFF2-40B4-BE49-F238E27FC236}">
                <a16:creationId xmlns:a16="http://schemas.microsoft.com/office/drawing/2014/main" id="{7542FB26-2B3C-4837-94E1-8DC1DC0B12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0500" y="1944478"/>
            <a:ext cx="2440114" cy="2969043"/>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3921364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9DE4-5BEF-8EDA-13C2-EA43422BDE89}"/>
              </a:ext>
            </a:extLst>
          </p:cNvPr>
          <p:cNvSpPr>
            <a:spLocks noGrp="1"/>
          </p:cNvSpPr>
          <p:nvPr>
            <p:ph type="title"/>
          </p:nvPr>
        </p:nvSpPr>
        <p:spPr/>
        <p:txBody>
          <a:bodyPr/>
          <a:lstStyle/>
          <a:p>
            <a:r>
              <a:rPr lang="da-DK"/>
              <a:t>Hvordan offentliggøres en EPD?</a:t>
            </a:r>
          </a:p>
        </p:txBody>
      </p:sp>
      <p:sp>
        <p:nvSpPr>
          <p:cNvPr id="3" name="Content Placeholder 2">
            <a:extLst>
              <a:ext uri="{FF2B5EF4-FFF2-40B4-BE49-F238E27FC236}">
                <a16:creationId xmlns:a16="http://schemas.microsoft.com/office/drawing/2014/main" id="{6EB99387-E050-E27D-8B01-441A57E81C6F}"/>
              </a:ext>
            </a:extLst>
          </p:cNvPr>
          <p:cNvSpPr>
            <a:spLocks noGrp="1"/>
          </p:cNvSpPr>
          <p:nvPr>
            <p:ph idx="1"/>
          </p:nvPr>
        </p:nvSpPr>
        <p:spPr>
          <a:xfrm>
            <a:off x="838200" y="1825625"/>
            <a:ext cx="5665342" cy="4250907"/>
          </a:xfrm>
        </p:spPr>
        <p:txBody>
          <a:bodyPr/>
          <a:lstStyle/>
          <a:p>
            <a:pPr marL="180975" indent="-180975">
              <a:buFont typeface="Arial" panose="020B0604020202020204" pitchFamily="34" charset="0"/>
              <a:buChar char="•"/>
            </a:pPr>
            <a:r>
              <a:rPr lang="da-DK" dirty="0"/>
              <a:t>Ifølge ISO 14025-standarden skal EPD-programoperatøren offentliggøre programinstruktioner, produktkategoriregler (PCR) og registrerede </a:t>
            </a:r>
            <a:r>
              <a:rPr lang="da-DK" dirty="0" err="1"/>
              <a:t>EPD’er</a:t>
            </a:r>
            <a:r>
              <a:rPr lang="da-DK" dirty="0"/>
              <a:t>. </a:t>
            </a:r>
          </a:p>
          <a:p>
            <a:pPr marL="180975" indent="-180975">
              <a:buFont typeface="Arial" panose="020B0604020202020204" pitchFamily="34" charset="0"/>
              <a:buChar char="•"/>
            </a:pPr>
            <a:r>
              <a:rPr lang="da-DK" dirty="0" err="1"/>
              <a:t>EPD’en</a:t>
            </a:r>
            <a:r>
              <a:rPr lang="da-DK" dirty="0"/>
              <a:t> er derfor først gyldig, når den er registreret hos en programoperatør, fx EPD Danmark. </a:t>
            </a:r>
          </a:p>
          <a:p>
            <a:pPr marL="180975" indent="-180975">
              <a:buFont typeface="Arial" panose="020B0604020202020204" pitchFamily="34" charset="0"/>
              <a:buChar char="•"/>
            </a:pPr>
            <a:r>
              <a:rPr lang="da-DK" dirty="0"/>
              <a:t>Man kan </a:t>
            </a:r>
            <a:r>
              <a:rPr lang="da-DK" u="sng" dirty="0"/>
              <a:t>også</a:t>
            </a:r>
            <a:r>
              <a:rPr lang="da-DK" dirty="0"/>
              <a:t> vælge at få offentliggjort sin EPD via den valgte programoperatørs hjemmeside (EPD-database), og dermed også ECO Platforms ECO Portal, som samler alle </a:t>
            </a:r>
            <a:r>
              <a:rPr lang="da-DK" dirty="0" err="1"/>
              <a:t>EPD’er</a:t>
            </a:r>
            <a:r>
              <a:rPr lang="da-DK" dirty="0"/>
              <a:t> udgivet af de tilknyttede programoperatører.</a:t>
            </a:r>
          </a:p>
          <a:p>
            <a:pPr marL="180975" indent="-180975">
              <a:buFont typeface="Arial" panose="020B0604020202020204" pitchFamily="34" charset="0"/>
              <a:buChar char="•"/>
            </a:pPr>
            <a:r>
              <a:rPr lang="da-DK" dirty="0"/>
              <a:t>Man kan med fordel også gøre sin EPD tilgængelig på sin egen hjemmeside. </a:t>
            </a:r>
          </a:p>
          <a:p>
            <a:pPr marL="180975" indent="-180975">
              <a:buFont typeface="Arial" panose="020B0604020202020204" pitchFamily="34" charset="0"/>
              <a:buChar char="•"/>
            </a:pPr>
            <a:r>
              <a:rPr lang="da-DK" dirty="0"/>
              <a:t>Det kan også være relevant at offentliggøre sin EPD på andre fælles databaser, som benyttes af ens målgruppe. </a:t>
            </a:r>
          </a:p>
          <a:p>
            <a:pPr marL="533400" lvl="1" indent="-171450">
              <a:buFont typeface="Arial" panose="020B0604020202020204" pitchFamily="34" charset="0"/>
              <a:buChar char="•"/>
            </a:pPr>
            <a:r>
              <a:rPr lang="da-DK" dirty="0"/>
              <a:t>Det kan fx være Danske Byggecentres EPD-database </a:t>
            </a:r>
            <a:r>
              <a:rPr lang="da-DK" dirty="0" err="1"/>
              <a:t>BygDok</a:t>
            </a:r>
            <a:r>
              <a:rPr lang="da-DK" dirty="0"/>
              <a:t>.</a:t>
            </a:r>
          </a:p>
          <a:p>
            <a:endParaRPr lang="da-DK" dirty="0"/>
          </a:p>
        </p:txBody>
      </p:sp>
      <p:pic>
        <p:nvPicPr>
          <p:cNvPr id="6" name="Graphic 5">
            <a:extLst>
              <a:ext uri="{FF2B5EF4-FFF2-40B4-BE49-F238E27FC236}">
                <a16:creationId xmlns:a16="http://schemas.microsoft.com/office/drawing/2014/main" id="{E6914EF8-433E-DD46-DB5C-C89C3A334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0499" y="1944478"/>
            <a:ext cx="2440113" cy="3070702"/>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2620545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555CF-03C9-B626-7949-1CCBCAC41003}"/>
              </a:ext>
            </a:extLst>
          </p:cNvPr>
          <p:cNvSpPr>
            <a:spLocks noGrp="1"/>
          </p:cNvSpPr>
          <p:nvPr>
            <p:ph type="title"/>
          </p:nvPr>
        </p:nvSpPr>
        <p:spPr/>
        <p:txBody>
          <a:bodyPr/>
          <a:lstStyle/>
          <a:p>
            <a:r>
              <a:rPr lang="da-DK"/>
              <a:t>Hvad er en digitaliseret EPD?</a:t>
            </a:r>
          </a:p>
        </p:txBody>
      </p:sp>
      <p:sp>
        <p:nvSpPr>
          <p:cNvPr id="6" name="Content Placeholder 5">
            <a:extLst>
              <a:ext uri="{FF2B5EF4-FFF2-40B4-BE49-F238E27FC236}">
                <a16:creationId xmlns:a16="http://schemas.microsoft.com/office/drawing/2014/main" id="{52821F10-4B0D-7718-50E9-DAF6C5A7E744}"/>
              </a:ext>
            </a:extLst>
          </p:cNvPr>
          <p:cNvSpPr>
            <a:spLocks noGrp="1"/>
          </p:cNvSpPr>
          <p:nvPr>
            <p:ph idx="1"/>
          </p:nvPr>
        </p:nvSpPr>
        <p:spPr>
          <a:xfrm>
            <a:off x="838200" y="2379807"/>
            <a:ext cx="5665342" cy="3348609"/>
          </a:xfrm>
        </p:spPr>
        <p:txBody>
          <a:bodyPr/>
          <a:lstStyle/>
          <a:p>
            <a:pPr marL="180975" indent="-180975">
              <a:buFont typeface="Arial" panose="020B0604020202020204" pitchFamily="34" charset="0"/>
              <a:buChar char="•"/>
            </a:pPr>
            <a:r>
              <a:rPr lang="da-DK" sz="1800"/>
              <a:t>En ’digitaliseret EPD’ betyder </a:t>
            </a:r>
            <a:r>
              <a:rPr lang="da-DK" sz="1800" u="sng"/>
              <a:t>ikke bare</a:t>
            </a:r>
            <a:r>
              <a:rPr lang="da-DK" sz="1800"/>
              <a:t>, at </a:t>
            </a:r>
            <a:r>
              <a:rPr lang="da-DK" sz="1800" err="1"/>
              <a:t>EPD’en</a:t>
            </a:r>
            <a:r>
              <a:rPr lang="da-DK" sz="1800"/>
              <a:t> er udgivet hos en programoperatør - eller at den ligger tilgængelig online. </a:t>
            </a:r>
          </a:p>
          <a:p>
            <a:pPr marL="180975" indent="-180975">
              <a:buFont typeface="Arial" panose="020B0604020202020204" pitchFamily="34" charset="0"/>
              <a:buChar char="•"/>
            </a:pPr>
            <a:r>
              <a:rPr lang="da-DK" sz="1800"/>
              <a:t>En digitaliseret EPD er udgivet i et </a:t>
            </a:r>
            <a:r>
              <a:rPr lang="da-DK" sz="1800" b="1"/>
              <a:t>digitalt format</a:t>
            </a:r>
            <a:r>
              <a:rPr lang="da-DK" sz="1800"/>
              <a:t>, som bl.a. gør det nemmere for andre aktører i byggebranchen at bruge </a:t>
            </a:r>
            <a:r>
              <a:rPr lang="da-DK" sz="1800" err="1"/>
              <a:t>EPD’en</a:t>
            </a:r>
            <a:r>
              <a:rPr lang="da-DK" sz="1800"/>
              <a:t> i deres arbejde. </a:t>
            </a:r>
          </a:p>
          <a:p>
            <a:pPr marL="180975" indent="-180975">
              <a:buFont typeface="Arial" panose="020B0604020202020204" pitchFamily="34" charset="0"/>
              <a:buChar char="•"/>
            </a:pPr>
            <a:r>
              <a:rPr lang="da-DK" sz="1800"/>
              <a:t>Et byggeri består af mange forskellige byggevarer, og derfor kan det være en fordel for bl.a. de rådgivende ingeniører at anvende materialer med digitaliserede EPD’er, da de er lette at importere til LCA-værktøjer som fx LCAbyg23. </a:t>
            </a:r>
          </a:p>
          <a:p>
            <a:pPr marL="285750" indent="-285750">
              <a:buFont typeface="Arial" panose="020B0604020202020204" pitchFamily="34" charset="0"/>
              <a:buChar char="•"/>
            </a:pPr>
            <a:endParaRPr lang="da-DK" sz="1800"/>
          </a:p>
        </p:txBody>
      </p:sp>
      <p:grpSp>
        <p:nvGrpSpPr>
          <p:cNvPr id="10" name="Group 9">
            <a:extLst>
              <a:ext uri="{FF2B5EF4-FFF2-40B4-BE49-F238E27FC236}">
                <a16:creationId xmlns:a16="http://schemas.microsoft.com/office/drawing/2014/main" id="{64CB9201-A9D5-8162-2447-29A4F185621F}"/>
              </a:ext>
            </a:extLst>
          </p:cNvPr>
          <p:cNvGrpSpPr/>
          <p:nvPr/>
        </p:nvGrpSpPr>
        <p:grpSpPr>
          <a:xfrm>
            <a:off x="8801100" y="1926299"/>
            <a:ext cx="2747778" cy="3005401"/>
            <a:chOff x="8801100" y="1315265"/>
            <a:chExt cx="2747778" cy="3005401"/>
          </a:xfrm>
        </p:grpSpPr>
        <p:sp>
          <p:nvSpPr>
            <p:cNvPr id="11" name="Rectangle 10">
              <a:extLst>
                <a:ext uri="{FF2B5EF4-FFF2-40B4-BE49-F238E27FC236}">
                  <a16:creationId xmlns:a16="http://schemas.microsoft.com/office/drawing/2014/main" id="{DE36643F-366B-811A-BA28-085F7E7A9A98}"/>
                </a:ext>
              </a:extLst>
            </p:cNvPr>
            <p:cNvSpPr/>
            <p:nvPr/>
          </p:nvSpPr>
          <p:spPr>
            <a:xfrm>
              <a:off x="8801100" y="1663700"/>
              <a:ext cx="2747778" cy="25463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xtBox 11">
              <a:extLst>
                <a:ext uri="{FF2B5EF4-FFF2-40B4-BE49-F238E27FC236}">
                  <a16:creationId xmlns:a16="http://schemas.microsoft.com/office/drawing/2014/main" id="{71C41C9A-EBEE-A082-201C-353E1A61063D}"/>
                </a:ext>
              </a:extLst>
            </p:cNvPr>
            <p:cNvSpPr txBox="1"/>
            <p:nvPr/>
          </p:nvSpPr>
          <p:spPr>
            <a:xfrm>
              <a:off x="8945216" y="2012342"/>
              <a:ext cx="2603662" cy="2308324"/>
            </a:xfrm>
            <a:prstGeom prst="rect">
              <a:avLst/>
            </a:prstGeom>
            <a:noFill/>
          </p:spPr>
          <p:txBody>
            <a:bodyPr wrap="square" rtlCol="0">
              <a:spAutoFit/>
            </a:bodyPr>
            <a:lstStyle/>
            <a:p>
              <a:r>
                <a:rPr lang="da-DK">
                  <a:solidFill>
                    <a:schemeClr val="accent6"/>
                  </a:solidFill>
                </a:rPr>
                <a:t>Der er ingen formelle krav til, at en EPD skal digitaliseres. Det er et aktivt tilvalg, som kan vise sig at være en konkurrencefordel på sigt.</a:t>
              </a:r>
            </a:p>
            <a:p>
              <a:endParaRPr lang="da-DK">
                <a:solidFill>
                  <a:schemeClr val="accent6"/>
                </a:solidFill>
              </a:endParaRPr>
            </a:p>
          </p:txBody>
        </p:sp>
        <p:pic>
          <p:nvPicPr>
            <p:cNvPr id="13" name="Graphic 12">
              <a:extLst>
                <a:ext uri="{FF2B5EF4-FFF2-40B4-BE49-F238E27FC236}">
                  <a16:creationId xmlns:a16="http://schemas.microsoft.com/office/drawing/2014/main" id="{759BD5DE-B3AD-B8D9-16DE-CE7013D36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2270" y="1315265"/>
              <a:ext cx="703977" cy="703977"/>
            </a:xfrm>
            <a:prstGeom prst="rect">
              <a:avLst/>
            </a:prstGeom>
          </p:spPr>
        </p:pic>
      </p:grpSp>
    </p:spTree>
    <p:extLst>
      <p:ext uri="{BB962C8B-B14F-4D97-AF65-F5344CB8AC3E}">
        <p14:creationId xmlns:p14="http://schemas.microsoft.com/office/powerpoint/2010/main" val="402165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555CF-03C9-B626-7949-1CCBCAC41003}"/>
              </a:ext>
            </a:extLst>
          </p:cNvPr>
          <p:cNvSpPr>
            <a:spLocks noGrp="1"/>
          </p:cNvSpPr>
          <p:nvPr>
            <p:ph type="title"/>
          </p:nvPr>
        </p:nvSpPr>
        <p:spPr/>
        <p:txBody>
          <a:bodyPr/>
          <a:lstStyle/>
          <a:p>
            <a:r>
              <a:rPr lang="da-DK"/>
              <a:t>Hvordan digitaliseres en EPD?</a:t>
            </a:r>
          </a:p>
        </p:txBody>
      </p:sp>
      <p:sp>
        <p:nvSpPr>
          <p:cNvPr id="6" name="Content Placeholder 5">
            <a:extLst>
              <a:ext uri="{FF2B5EF4-FFF2-40B4-BE49-F238E27FC236}">
                <a16:creationId xmlns:a16="http://schemas.microsoft.com/office/drawing/2014/main" id="{52821F10-4B0D-7718-50E9-DAF6C5A7E744}"/>
              </a:ext>
            </a:extLst>
          </p:cNvPr>
          <p:cNvSpPr>
            <a:spLocks noGrp="1"/>
          </p:cNvSpPr>
          <p:nvPr>
            <p:ph idx="1"/>
          </p:nvPr>
        </p:nvSpPr>
        <p:spPr>
          <a:xfrm>
            <a:off x="838200" y="1825625"/>
            <a:ext cx="5665342" cy="4379148"/>
          </a:xfrm>
        </p:spPr>
        <p:txBody>
          <a:bodyPr/>
          <a:lstStyle/>
          <a:p>
            <a:r>
              <a:rPr lang="da-DK" b="1" dirty="0"/>
              <a:t>En EPD kan digitaliseres efter to forskellige formater:</a:t>
            </a:r>
          </a:p>
          <a:p>
            <a:pPr marL="180975" indent="-180975">
              <a:buFont typeface="+mj-lt"/>
              <a:buAutoNum type="arabicPeriod"/>
            </a:pPr>
            <a:r>
              <a:rPr lang="da-DK" dirty="0" err="1"/>
              <a:t>LCAbyg</a:t>
            </a:r>
            <a:r>
              <a:rPr lang="da-DK" dirty="0"/>
              <a:t>-format </a:t>
            </a:r>
          </a:p>
          <a:p>
            <a:pPr marL="625475" lvl="1" indent="-168275">
              <a:buFont typeface="Arial" panose="020B0604020202020204" pitchFamily="34" charset="0"/>
              <a:buChar char="•"/>
            </a:pPr>
            <a:r>
              <a:rPr lang="da-DK" dirty="0"/>
              <a:t>Udføres af LCA-konsulenter og EPD Danmark og kun til </a:t>
            </a:r>
            <a:r>
              <a:rPr lang="da-DK" dirty="0" err="1"/>
              <a:t>LCAbyg</a:t>
            </a:r>
            <a:r>
              <a:rPr lang="da-DK" dirty="0"/>
              <a:t>-værktøjet, som er det LCA-værktøj, der officielt stilles gratis til rådighed for LCA på bygningsniveau i Danmark.</a:t>
            </a:r>
          </a:p>
          <a:p>
            <a:pPr marL="180975" indent="-180975">
              <a:buFont typeface="+mj-lt"/>
              <a:buAutoNum type="arabicPeriod"/>
            </a:pPr>
            <a:r>
              <a:rPr lang="da-DK" dirty="0"/>
              <a:t>ILCD+EPD-formatet</a:t>
            </a:r>
          </a:p>
          <a:p>
            <a:pPr marL="625475" lvl="1" indent="-168275">
              <a:buFont typeface="Arial" panose="020B0604020202020204" pitchFamily="34" charset="0"/>
              <a:buChar char="•"/>
            </a:pPr>
            <a:r>
              <a:rPr lang="da-DK" dirty="0"/>
              <a:t>Det godkendte format blandt alle EPD-systemer under ECO Platform.</a:t>
            </a:r>
          </a:p>
          <a:p>
            <a:r>
              <a:rPr lang="da-DK" b="1" dirty="0"/>
              <a:t>Hvem kan hjælpe med at digitalisere din EPD:</a:t>
            </a:r>
          </a:p>
          <a:p>
            <a:pPr marL="285750" indent="-285750">
              <a:buFont typeface="Arial" panose="020B0604020202020204" pitchFamily="34" charset="0"/>
              <a:buChar char="•"/>
            </a:pPr>
            <a:r>
              <a:rPr lang="da-DK" dirty="0"/>
              <a:t>LCA-konsulenten eller den interne LCA-ekspert, der udarbejder </a:t>
            </a:r>
            <a:r>
              <a:rPr lang="da-DK" dirty="0" err="1"/>
              <a:t>EPD’en</a:t>
            </a:r>
            <a:r>
              <a:rPr lang="da-DK" dirty="0"/>
              <a:t>. </a:t>
            </a:r>
          </a:p>
          <a:p>
            <a:pPr marL="285750" indent="-285750">
              <a:buFont typeface="Arial" panose="020B0604020202020204" pitchFamily="34" charset="0"/>
              <a:buChar char="•"/>
            </a:pPr>
            <a:r>
              <a:rPr lang="da-DK" dirty="0"/>
              <a:t>Flere programoperatører tilbyder at stå for digitaliseringen. </a:t>
            </a:r>
          </a:p>
          <a:p>
            <a:pPr marL="742950" lvl="1" indent="-285750">
              <a:buFont typeface="Arial" panose="020B0604020202020204" pitchFamily="34" charset="0"/>
              <a:buChar char="•"/>
            </a:pPr>
            <a:r>
              <a:rPr lang="da-DK" dirty="0"/>
              <a:t>Eksempelvis tilbyder EPD Danmark at digitalisere en EPD mod betaling, mens det hos EPD Norge er inkluderet i prisen. </a:t>
            </a:r>
          </a:p>
        </p:txBody>
      </p:sp>
      <p:grpSp>
        <p:nvGrpSpPr>
          <p:cNvPr id="2" name="Group 1">
            <a:extLst>
              <a:ext uri="{FF2B5EF4-FFF2-40B4-BE49-F238E27FC236}">
                <a16:creationId xmlns:a16="http://schemas.microsoft.com/office/drawing/2014/main" id="{16BE1C58-67C0-DF07-1730-6EFBE69339F7}"/>
              </a:ext>
            </a:extLst>
          </p:cNvPr>
          <p:cNvGrpSpPr/>
          <p:nvPr/>
        </p:nvGrpSpPr>
        <p:grpSpPr>
          <a:xfrm>
            <a:off x="8914343" y="1936147"/>
            <a:ext cx="2614906" cy="4026745"/>
            <a:chOff x="8782774" y="1844049"/>
            <a:chExt cx="2614906" cy="4026745"/>
          </a:xfrm>
        </p:grpSpPr>
        <p:sp>
          <p:nvSpPr>
            <p:cNvPr id="3" name="Oval 2">
              <a:extLst>
                <a:ext uri="{FF2B5EF4-FFF2-40B4-BE49-F238E27FC236}">
                  <a16:creationId xmlns:a16="http://schemas.microsoft.com/office/drawing/2014/main" id="{D701D4C8-40AD-A595-F820-46D82306CCC7}"/>
                </a:ext>
              </a:extLst>
            </p:cNvPr>
            <p:cNvSpPr/>
            <p:nvPr/>
          </p:nvSpPr>
          <p:spPr>
            <a:xfrm>
              <a:off x="8782774" y="5541330"/>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phic 6">
              <a:extLst>
                <a:ext uri="{FF2B5EF4-FFF2-40B4-BE49-F238E27FC236}">
                  <a16:creationId xmlns:a16="http://schemas.microsoft.com/office/drawing/2014/main" id="{A66DD39D-F9BA-0BC7-BF1C-0943800AC4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3217" y="1844049"/>
              <a:ext cx="1616659" cy="3901068"/>
            </a:xfrm>
            <a:prstGeom prst="rect">
              <a:avLst/>
            </a:prstGeom>
          </p:spPr>
        </p:pic>
      </p:grpSp>
    </p:spTree>
    <p:extLst>
      <p:ext uri="{BB962C8B-B14F-4D97-AF65-F5344CB8AC3E}">
        <p14:creationId xmlns:p14="http://schemas.microsoft.com/office/powerpoint/2010/main" val="218080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97CD0-11A9-70B0-2360-289B9F3F0586}"/>
              </a:ext>
            </a:extLst>
          </p:cNvPr>
          <p:cNvSpPr>
            <a:spLocks noGrp="1"/>
          </p:cNvSpPr>
          <p:nvPr>
            <p:ph type="title"/>
          </p:nvPr>
        </p:nvSpPr>
        <p:spPr>
          <a:xfrm>
            <a:off x="838800" y="1037690"/>
            <a:ext cx="5665342" cy="775597"/>
          </a:xfrm>
        </p:spPr>
        <p:txBody>
          <a:bodyPr/>
          <a:lstStyle/>
          <a:p>
            <a:r>
              <a:rPr lang="da-DK"/>
              <a:t>Hvor lang tid tager det at udarbejde en EPD?</a:t>
            </a:r>
          </a:p>
        </p:txBody>
      </p:sp>
      <p:sp>
        <p:nvSpPr>
          <p:cNvPr id="7" name="Content Placeholder 6">
            <a:extLst>
              <a:ext uri="{FF2B5EF4-FFF2-40B4-BE49-F238E27FC236}">
                <a16:creationId xmlns:a16="http://schemas.microsoft.com/office/drawing/2014/main" id="{D07458A7-F91D-99AF-38C6-FFA5C8E6D61B}"/>
              </a:ext>
            </a:extLst>
          </p:cNvPr>
          <p:cNvSpPr txBox="1">
            <a:spLocks/>
          </p:cNvSpPr>
          <p:nvPr/>
        </p:nvSpPr>
        <p:spPr>
          <a:xfrm>
            <a:off x="838200" y="2136346"/>
            <a:ext cx="5665342" cy="367946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t>Det er svært at angive, hvor lang tid det tager at udarbejde en EPD, fordi det afhænger af mange faktorer og aktører.</a:t>
            </a:r>
          </a:p>
          <a:p>
            <a:pPr marL="285750" indent="-285750">
              <a:buFont typeface="Arial" panose="020B0604020202020204" pitchFamily="34" charset="0"/>
              <a:buChar char="•"/>
            </a:pPr>
            <a:r>
              <a:rPr lang="da-DK" dirty="0"/>
              <a:t>Man skal ikke blive overrasket, hvis processen varer et år.</a:t>
            </a:r>
          </a:p>
          <a:p>
            <a:pPr marL="285750" indent="-285750">
              <a:buFont typeface="Arial" panose="020B0604020202020204" pitchFamily="34" charset="0"/>
              <a:buChar char="•"/>
            </a:pPr>
            <a:r>
              <a:rPr lang="da-DK" dirty="0"/>
              <a:t>Det har fx stor betydning, hvor lang ventetid der er hos LCA-konsulenter og </a:t>
            </a:r>
            <a:r>
              <a:rPr lang="da-DK" dirty="0" err="1"/>
              <a:t>verifikatorer</a:t>
            </a:r>
            <a:r>
              <a:rPr lang="da-DK" dirty="0"/>
              <a:t>. </a:t>
            </a:r>
          </a:p>
          <a:p>
            <a:pPr marL="285750" indent="-285750">
              <a:buFont typeface="Arial" panose="020B0604020202020204" pitchFamily="34" charset="0"/>
              <a:buChar char="•"/>
            </a:pPr>
            <a:r>
              <a:rPr lang="da-DK" dirty="0"/>
              <a:t>Hvis man benytter sig af en LCA-konsulent, tager det ofte mellem fire og seks måneder, fra man har kontaktet konsulenten, til </a:t>
            </a:r>
            <a:r>
              <a:rPr lang="da-DK" dirty="0" err="1"/>
              <a:t>EPD’en</a:t>
            </a:r>
            <a:r>
              <a:rPr lang="da-DK" dirty="0"/>
              <a:t> er udarbejdet. </a:t>
            </a:r>
          </a:p>
          <a:p>
            <a:pPr marL="285750" indent="-285750">
              <a:buFont typeface="Arial" panose="020B0604020202020204" pitchFamily="34" charset="0"/>
              <a:buChar char="•"/>
            </a:pPr>
            <a:r>
              <a:rPr lang="da-DK" dirty="0"/>
              <a:t>Langt størstedelen af tiden går med indsamlingen af data. Hvor lang tid det tager, afhænger af, hvor veldokumenteret produktet er.</a:t>
            </a:r>
          </a:p>
          <a:p>
            <a:pPr marL="742950" lvl="1" indent="-285750">
              <a:buFont typeface="Arial" panose="020B0604020202020204" pitchFamily="34" charset="0"/>
              <a:buChar char="•"/>
            </a:pPr>
            <a:r>
              <a:rPr lang="da-DK" dirty="0"/>
              <a:t>Hvis data om produktet og produktionen fx allerede er tilgængelige i et internt system, går det naturligvis hurtigere, end hvis al data skal indsamles fra bunden. </a:t>
            </a:r>
          </a:p>
        </p:txBody>
      </p:sp>
      <p:grpSp>
        <p:nvGrpSpPr>
          <p:cNvPr id="11" name="Group 10">
            <a:extLst>
              <a:ext uri="{FF2B5EF4-FFF2-40B4-BE49-F238E27FC236}">
                <a16:creationId xmlns:a16="http://schemas.microsoft.com/office/drawing/2014/main" id="{BF19269C-0272-C90F-C60C-E12D8AEBED47}"/>
              </a:ext>
            </a:extLst>
          </p:cNvPr>
          <p:cNvGrpSpPr/>
          <p:nvPr/>
        </p:nvGrpSpPr>
        <p:grpSpPr>
          <a:xfrm>
            <a:off x="8613989" y="987206"/>
            <a:ext cx="3052356" cy="4883588"/>
            <a:chOff x="8613989" y="987206"/>
            <a:chExt cx="3052356" cy="4883588"/>
          </a:xfrm>
        </p:grpSpPr>
        <p:sp>
          <p:nvSpPr>
            <p:cNvPr id="8" name="Oval 7">
              <a:extLst>
                <a:ext uri="{FF2B5EF4-FFF2-40B4-BE49-F238E27FC236}">
                  <a16:creationId xmlns:a16="http://schemas.microsoft.com/office/drawing/2014/main" id="{CB3983A6-922A-05DE-AE3B-0B5AF2340B8F}"/>
                </a:ext>
              </a:extLst>
            </p:cNvPr>
            <p:cNvSpPr/>
            <p:nvPr/>
          </p:nvSpPr>
          <p:spPr>
            <a:xfrm>
              <a:off x="8782774" y="5541330"/>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phic 9">
              <a:extLst>
                <a:ext uri="{FF2B5EF4-FFF2-40B4-BE49-F238E27FC236}">
                  <a16:creationId xmlns:a16="http://schemas.microsoft.com/office/drawing/2014/main" id="{738770BF-4F07-4E4B-04EE-E884D091DB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3989" y="987206"/>
              <a:ext cx="3052356" cy="477233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87479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D97CD0-11A9-70B0-2360-289B9F3F0586}"/>
              </a:ext>
            </a:extLst>
          </p:cNvPr>
          <p:cNvSpPr>
            <a:spLocks noGrp="1"/>
          </p:cNvSpPr>
          <p:nvPr>
            <p:ph type="title"/>
          </p:nvPr>
        </p:nvSpPr>
        <p:spPr>
          <a:xfrm>
            <a:off x="838800" y="1037690"/>
            <a:ext cx="5665342" cy="775597"/>
          </a:xfrm>
        </p:spPr>
        <p:txBody>
          <a:bodyPr/>
          <a:lstStyle/>
          <a:p>
            <a:r>
              <a:rPr lang="da-DK"/>
              <a:t>Hvor lang tid tager det at udarbejde en EPD?</a:t>
            </a:r>
          </a:p>
        </p:txBody>
      </p:sp>
      <p:sp>
        <p:nvSpPr>
          <p:cNvPr id="7" name="Content Placeholder 6">
            <a:extLst>
              <a:ext uri="{FF2B5EF4-FFF2-40B4-BE49-F238E27FC236}">
                <a16:creationId xmlns:a16="http://schemas.microsoft.com/office/drawing/2014/main" id="{D07458A7-F91D-99AF-38C6-FFA5C8E6D61B}"/>
              </a:ext>
            </a:extLst>
          </p:cNvPr>
          <p:cNvSpPr txBox="1">
            <a:spLocks/>
          </p:cNvSpPr>
          <p:nvPr/>
        </p:nvSpPr>
        <p:spPr>
          <a:xfrm>
            <a:off x="838200" y="2136346"/>
            <a:ext cx="5665342" cy="2600712"/>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Tx/>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da-DK" sz="1600" dirty="0"/>
              <a:t>Hvis LCA-konsulenten (eller den interne LCA-ekspert) har meget erfaring på området, vil tredjepartsverifikationen typisk tage to til fire uger, afhængig af ventetiden hos </a:t>
            </a:r>
            <a:r>
              <a:rPr lang="da-DK" sz="1600" dirty="0" err="1"/>
              <a:t>verifikatoren</a:t>
            </a:r>
            <a:r>
              <a:rPr lang="da-DK" sz="1600" dirty="0"/>
              <a:t>. </a:t>
            </a:r>
          </a:p>
          <a:p>
            <a:pPr marL="285750" indent="-285750">
              <a:buFont typeface="Arial" panose="020B0604020202020204" pitchFamily="34" charset="0"/>
              <a:buChar char="•"/>
            </a:pPr>
            <a:r>
              <a:rPr lang="da-DK" sz="1600" dirty="0"/>
              <a:t>Har LCA-konsulenten ikke særlig meget erfaring, kan det tage længere tid, fordi der typisk er behov for signifikante ændringer i beregningen, før den kan godkendes.  </a:t>
            </a:r>
          </a:p>
          <a:p>
            <a:pPr marL="285750" indent="-285750">
              <a:buFont typeface="Arial" panose="020B0604020202020204" pitchFamily="34" charset="0"/>
              <a:buChar char="•"/>
            </a:pPr>
            <a:r>
              <a:rPr lang="da-DK" sz="1600" dirty="0"/>
              <a:t>Jo mere komplekst produktet </a:t>
            </a:r>
            <a:r>
              <a:rPr lang="da-DK" dirty="0"/>
              <a:t>er</a:t>
            </a:r>
            <a:r>
              <a:rPr lang="da-DK" sz="1600" dirty="0"/>
              <a:t>, jo længere vil processen typisk også tage. </a:t>
            </a:r>
          </a:p>
          <a:p>
            <a:endParaRPr lang="da-DK" dirty="0"/>
          </a:p>
        </p:txBody>
      </p:sp>
      <p:pic>
        <p:nvPicPr>
          <p:cNvPr id="8" name="Graphic 7">
            <a:extLst>
              <a:ext uri="{FF2B5EF4-FFF2-40B4-BE49-F238E27FC236}">
                <a16:creationId xmlns:a16="http://schemas.microsoft.com/office/drawing/2014/main" id="{CC1C0EDF-82D4-F496-990D-30E674AD69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67800" y="2248811"/>
            <a:ext cx="2360377" cy="2360377"/>
          </a:xfrm>
          <a:prstGeom prst="rect">
            <a:avLst/>
          </a:prstGeom>
        </p:spPr>
      </p:pic>
    </p:spTree>
    <p:extLst>
      <p:ext uri="{BB962C8B-B14F-4D97-AF65-F5344CB8AC3E}">
        <p14:creationId xmlns:p14="http://schemas.microsoft.com/office/powerpoint/2010/main" val="39889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A95CDB-3184-A528-FF3A-CD4622D3EE3F}"/>
              </a:ext>
            </a:extLst>
          </p:cNvPr>
          <p:cNvSpPr>
            <a:spLocks noGrp="1"/>
          </p:cNvSpPr>
          <p:nvPr>
            <p:ph type="title"/>
          </p:nvPr>
        </p:nvSpPr>
        <p:spPr>
          <a:xfrm>
            <a:off x="838799" y="1037690"/>
            <a:ext cx="6558451" cy="891594"/>
          </a:xfrm>
        </p:spPr>
        <p:txBody>
          <a:bodyPr/>
          <a:lstStyle/>
          <a:p>
            <a:r>
              <a:rPr lang="da-DK" sz="2800" dirty="0"/>
              <a:t>Hvordan får du hjælp til at komme i gang?</a:t>
            </a:r>
            <a:br>
              <a:rPr lang="da-DK" sz="2800" dirty="0"/>
            </a:br>
            <a:br>
              <a:rPr lang="da-DK" dirty="0"/>
            </a:br>
            <a:endParaRPr lang="da-DK" dirty="0"/>
          </a:p>
        </p:txBody>
      </p:sp>
      <p:sp>
        <p:nvSpPr>
          <p:cNvPr id="4" name="Content Placeholder 3">
            <a:extLst>
              <a:ext uri="{FF2B5EF4-FFF2-40B4-BE49-F238E27FC236}">
                <a16:creationId xmlns:a16="http://schemas.microsoft.com/office/drawing/2014/main" id="{7F05C841-3956-C583-B1CD-0D4E431F2CCC}"/>
              </a:ext>
            </a:extLst>
          </p:cNvPr>
          <p:cNvSpPr>
            <a:spLocks noGrp="1"/>
          </p:cNvSpPr>
          <p:nvPr>
            <p:ph idx="1"/>
          </p:nvPr>
        </p:nvSpPr>
        <p:spPr>
          <a:xfrm>
            <a:off x="838200" y="2348138"/>
            <a:ext cx="5665342" cy="3096232"/>
          </a:xfrm>
        </p:spPr>
        <p:txBody>
          <a:bodyPr/>
          <a:lstStyle/>
          <a:p>
            <a:r>
              <a:rPr lang="da-DK" sz="2800" b="1" dirty="0"/>
              <a:t>Søg fx råd hos:</a:t>
            </a:r>
          </a:p>
          <a:p>
            <a:pPr marL="285750" indent="-285750">
              <a:buFont typeface="Arial" panose="020B0604020202020204" pitchFamily="34" charset="0"/>
              <a:buChar char="•"/>
            </a:pPr>
            <a:r>
              <a:rPr lang="da-DK" sz="2000" dirty="0"/>
              <a:t>En EPD-</a:t>
            </a:r>
            <a:r>
              <a:rPr lang="da-DK" sz="2000" dirty="0" err="1"/>
              <a:t>verifikator</a:t>
            </a:r>
            <a:endParaRPr lang="da-DK" sz="2000" dirty="0"/>
          </a:p>
          <a:p>
            <a:pPr marL="285750" indent="-285750">
              <a:buFont typeface="Arial" panose="020B0604020202020204" pitchFamily="34" charset="0"/>
              <a:buChar char="•"/>
            </a:pPr>
            <a:r>
              <a:rPr lang="da-DK" sz="2000" dirty="0"/>
              <a:t>En LCA-konsulent</a:t>
            </a:r>
          </a:p>
          <a:p>
            <a:endParaRPr lang="da-DK" sz="2000" dirty="0"/>
          </a:p>
          <a:p>
            <a:r>
              <a:rPr lang="da-DK" sz="2000"/>
              <a:t>De kan: </a:t>
            </a:r>
            <a:endParaRPr lang="da-DK" sz="2000" dirty="0"/>
          </a:p>
          <a:p>
            <a:pPr marL="342900" indent="-342900">
              <a:buFont typeface="Arial" panose="020B0604020202020204" pitchFamily="34" charset="0"/>
              <a:buChar char="•"/>
            </a:pPr>
            <a:r>
              <a:rPr lang="da-DK" sz="2000" dirty="0"/>
              <a:t>svare på produktspecifikke spørgsmål</a:t>
            </a:r>
          </a:p>
          <a:p>
            <a:pPr marL="342900" indent="-342900">
              <a:buFont typeface="Arial" panose="020B0604020202020204" pitchFamily="34" charset="0"/>
              <a:buChar char="•"/>
            </a:pPr>
            <a:r>
              <a:rPr lang="da-DK" sz="2000" dirty="0"/>
              <a:t>hjælpe med at forventningsafstemme både proces og økonomi</a:t>
            </a:r>
          </a:p>
        </p:txBody>
      </p:sp>
      <p:pic>
        <p:nvPicPr>
          <p:cNvPr id="9" name="Graphic 8">
            <a:extLst>
              <a:ext uri="{FF2B5EF4-FFF2-40B4-BE49-F238E27FC236}">
                <a16:creationId xmlns:a16="http://schemas.microsoft.com/office/drawing/2014/main" id="{EE849D14-228C-738D-667C-F19420BD13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59047" y="1297134"/>
            <a:ext cx="2221938" cy="323799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01BCA94-8E2D-FA3B-AE43-646C5346F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815" y="2219937"/>
            <a:ext cx="1654564" cy="3642380"/>
          </a:xfrm>
          <a:prstGeom prst="rect">
            <a:avLst/>
          </a:prstGeom>
        </p:spPr>
      </p:pic>
      <p:sp>
        <p:nvSpPr>
          <p:cNvPr id="12" name="TextBox 11">
            <a:extLst>
              <a:ext uri="{FF2B5EF4-FFF2-40B4-BE49-F238E27FC236}">
                <a16:creationId xmlns:a16="http://schemas.microsoft.com/office/drawing/2014/main" id="{3BE69BC8-6C22-1BF4-BD91-40FD056FA021}"/>
              </a:ext>
            </a:extLst>
          </p:cNvPr>
          <p:cNvSpPr txBox="1"/>
          <p:nvPr/>
        </p:nvSpPr>
        <p:spPr>
          <a:xfrm>
            <a:off x="10108642" y="4672484"/>
            <a:ext cx="1266093" cy="253916"/>
          </a:xfrm>
          <a:prstGeom prst="rect">
            <a:avLst/>
          </a:prstGeom>
          <a:noFill/>
        </p:spPr>
        <p:txBody>
          <a:bodyPr wrap="square" rtlCol="0">
            <a:spAutoFit/>
          </a:bodyPr>
          <a:lstStyle/>
          <a:p>
            <a:pPr algn="ctr"/>
            <a:r>
              <a:rPr lang="da-DK" sz="1050" dirty="0">
                <a:solidFill>
                  <a:schemeClr val="bg1"/>
                </a:solidFill>
              </a:rPr>
              <a:t>LCA-konsulent</a:t>
            </a:r>
          </a:p>
        </p:txBody>
      </p:sp>
      <p:sp>
        <p:nvSpPr>
          <p:cNvPr id="13" name="TextBox 12">
            <a:extLst>
              <a:ext uri="{FF2B5EF4-FFF2-40B4-BE49-F238E27FC236}">
                <a16:creationId xmlns:a16="http://schemas.microsoft.com/office/drawing/2014/main" id="{77B3324A-C7E7-D3AF-CC40-CC8DCC25D77E}"/>
              </a:ext>
            </a:extLst>
          </p:cNvPr>
          <p:cNvSpPr txBox="1"/>
          <p:nvPr/>
        </p:nvSpPr>
        <p:spPr>
          <a:xfrm>
            <a:off x="8944707" y="5999669"/>
            <a:ext cx="1266093" cy="253916"/>
          </a:xfrm>
          <a:prstGeom prst="rect">
            <a:avLst/>
          </a:prstGeom>
          <a:noFill/>
        </p:spPr>
        <p:txBody>
          <a:bodyPr wrap="square" rtlCol="0">
            <a:spAutoFit/>
          </a:bodyPr>
          <a:lstStyle/>
          <a:p>
            <a:pPr algn="ctr"/>
            <a:r>
              <a:rPr lang="da-DK" sz="1050" dirty="0">
                <a:solidFill>
                  <a:schemeClr val="bg1"/>
                </a:solidFill>
              </a:rPr>
              <a:t>EPD-</a:t>
            </a:r>
            <a:r>
              <a:rPr lang="da-DK" sz="1050" dirty="0" err="1">
                <a:solidFill>
                  <a:schemeClr val="bg1"/>
                </a:solidFill>
              </a:rPr>
              <a:t>verifikator</a:t>
            </a:r>
            <a:endParaRPr lang="da-DK" sz="1050" dirty="0">
              <a:solidFill>
                <a:schemeClr val="bg1"/>
              </a:solidFill>
            </a:endParaRPr>
          </a:p>
        </p:txBody>
      </p:sp>
    </p:spTree>
    <p:extLst>
      <p:ext uri="{BB962C8B-B14F-4D97-AF65-F5344CB8AC3E}">
        <p14:creationId xmlns:p14="http://schemas.microsoft.com/office/powerpoint/2010/main" val="189221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B746AD8-5BE2-8CFE-5B08-8B5C767584A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692" t="-4485" b="-3"/>
          <a:stretch/>
        </p:blipFill>
        <p:spPr>
          <a:xfrm rot="5400000">
            <a:off x="-86832" y="4249349"/>
            <a:ext cx="2526427" cy="390436"/>
          </a:xfrm>
          <a:prstGeom prst="rect">
            <a:avLst/>
          </a:prstGeom>
        </p:spPr>
      </p:pic>
      <p:sp>
        <p:nvSpPr>
          <p:cNvPr id="5" name="Title 4">
            <a:extLst>
              <a:ext uri="{FF2B5EF4-FFF2-40B4-BE49-F238E27FC236}">
                <a16:creationId xmlns:a16="http://schemas.microsoft.com/office/drawing/2014/main" id="{AB2D0014-CEA9-4161-2D6A-6E9209966F9E}"/>
              </a:ext>
            </a:extLst>
          </p:cNvPr>
          <p:cNvSpPr>
            <a:spLocks noGrp="1"/>
          </p:cNvSpPr>
          <p:nvPr>
            <p:ph type="title"/>
          </p:nvPr>
        </p:nvSpPr>
        <p:spPr/>
        <p:txBody>
          <a:bodyPr/>
          <a:lstStyle/>
          <a:p>
            <a:r>
              <a:rPr lang="da-DK"/>
              <a:t>Hvad koster det at lave en EPD?</a:t>
            </a:r>
          </a:p>
        </p:txBody>
      </p:sp>
      <p:sp>
        <p:nvSpPr>
          <p:cNvPr id="6" name="Content Placeholder 5">
            <a:extLst>
              <a:ext uri="{FF2B5EF4-FFF2-40B4-BE49-F238E27FC236}">
                <a16:creationId xmlns:a16="http://schemas.microsoft.com/office/drawing/2014/main" id="{9F6A25C0-6C80-3D7C-588E-513C672B398A}"/>
              </a:ext>
            </a:extLst>
          </p:cNvPr>
          <p:cNvSpPr>
            <a:spLocks noGrp="1"/>
          </p:cNvSpPr>
          <p:nvPr>
            <p:ph idx="1"/>
          </p:nvPr>
        </p:nvSpPr>
        <p:spPr>
          <a:xfrm>
            <a:off x="1709940" y="1825625"/>
            <a:ext cx="4793601" cy="3965188"/>
          </a:xfrm>
        </p:spPr>
        <p:txBody>
          <a:bodyPr/>
          <a:lstStyle/>
          <a:p>
            <a:r>
              <a:rPr lang="da-DK" b="1" dirty="0"/>
              <a:t>Prisen for en EPD kan variere meget, og man kan derfor ikke angive nogen meningsfuld gennemsnitspris. </a:t>
            </a:r>
          </a:p>
          <a:p>
            <a:r>
              <a:rPr lang="da-DK" dirty="0"/>
              <a:t>Prisen afhænger særligt af fire forhold:</a:t>
            </a:r>
          </a:p>
          <a:p>
            <a:r>
              <a:rPr lang="da-DK" sz="1800" b="1" dirty="0"/>
              <a:t>Udarbejdelsen: </a:t>
            </a:r>
          </a:p>
          <a:p>
            <a:pPr marL="342900" indent="-342900">
              <a:buFont typeface="Arial" panose="020B0604020202020204" pitchFamily="34" charset="0"/>
              <a:buChar char="•"/>
            </a:pPr>
            <a:r>
              <a:rPr lang="da-DK" dirty="0"/>
              <a:t>Hvor kompliceret og ressourcemæssigt krævende – både i forhold til tid og kompetencer – det er at indsamle de nødvendige data, udregne produktets LCA og udarbejde den endelige EPD. </a:t>
            </a:r>
          </a:p>
          <a:p>
            <a:pPr marL="342900" indent="-342900">
              <a:buFont typeface="Arial" panose="020B0604020202020204" pitchFamily="34" charset="0"/>
              <a:buChar char="•"/>
            </a:pPr>
            <a:r>
              <a:rPr lang="da-DK" dirty="0"/>
              <a:t>Om man har de nødvendige ressourcer tilgængelige internt i virksomheden, eller om man skal afsætte penge til en ekstern LCA-konsulent, som kan stå for udarbejdelsen.</a:t>
            </a:r>
          </a:p>
          <a:p>
            <a:endParaRPr lang="da-DK" sz="1400" dirty="0"/>
          </a:p>
        </p:txBody>
      </p:sp>
      <p:sp>
        <p:nvSpPr>
          <p:cNvPr id="9" name="Oval 8">
            <a:extLst>
              <a:ext uri="{FF2B5EF4-FFF2-40B4-BE49-F238E27FC236}">
                <a16:creationId xmlns:a16="http://schemas.microsoft.com/office/drawing/2014/main" id="{8EF160DB-F497-6551-B3D4-D4752B9F18FE}"/>
              </a:ext>
            </a:extLst>
          </p:cNvPr>
          <p:cNvSpPr/>
          <p:nvPr/>
        </p:nvSpPr>
        <p:spPr>
          <a:xfrm>
            <a:off x="838800" y="2975933"/>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1.</a:t>
            </a:r>
          </a:p>
        </p:txBody>
      </p:sp>
      <p:grpSp>
        <p:nvGrpSpPr>
          <p:cNvPr id="16" name="Group 15">
            <a:extLst>
              <a:ext uri="{FF2B5EF4-FFF2-40B4-BE49-F238E27FC236}">
                <a16:creationId xmlns:a16="http://schemas.microsoft.com/office/drawing/2014/main" id="{555F49E7-5006-E1E6-8B72-387B97FD0651}"/>
              </a:ext>
            </a:extLst>
          </p:cNvPr>
          <p:cNvGrpSpPr/>
          <p:nvPr/>
        </p:nvGrpSpPr>
        <p:grpSpPr>
          <a:xfrm>
            <a:off x="8801100" y="1315265"/>
            <a:ext cx="3143250" cy="4466409"/>
            <a:chOff x="8801100" y="1315265"/>
            <a:chExt cx="3143250" cy="4466409"/>
          </a:xfrm>
        </p:grpSpPr>
        <p:sp>
          <p:nvSpPr>
            <p:cNvPr id="17" name="Rectangle 16">
              <a:extLst>
                <a:ext uri="{FF2B5EF4-FFF2-40B4-BE49-F238E27FC236}">
                  <a16:creationId xmlns:a16="http://schemas.microsoft.com/office/drawing/2014/main" id="{FEBFB356-710D-9001-38B5-C0AA0DB14106}"/>
                </a:ext>
              </a:extLst>
            </p:cNvPr>
            <p:cNvSpPr/>
            <p:nvPr/>
          </p:nvSpPr>
          <p:spPr>
            <a:xfrm>
              <a:off x="8801100" y="1663699"/>
              <a:ext cx="3143250" cy="411797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xtBox 17">
              <a:extLst>
                <a:ext uri="{FF2B5EF4-FFF2-40B4-BE49-F238E27FC236}">
                  <a16:creationId xmlns:a16="http://schemas.microsoft.com/office/drawing/2014/main" id="{EAB8F352-49E0-23E2-2C28-8915E5E3C70D}"/>
                </a:ext>
              </a:extLst>
            </p:cNvPr>
            <p:cNvSpPr txBox="1"/>
            <p:nvPr/>
          </p:nvSpPr>
          <p:spPr>
            <a:xfrm>
              <a:off x="8945216" y="2012342"/>
              <a:ext cx="2903884" cy="3693319"/>
            </a:xfrm>
            <a:prstGeom prst="rect">
              <a:avLst/>
            </a:prstGeom>
            <a:noFill/>
          </p:spPr>
          <p:txBody>
            <a:bodyPr wrap="square" rtlCol="0">
              <a:spAutoFit/>
            </a:bodyPr>
            <a:lstStyle/>
            <a:p>
              <a:r>
                <a:rPr lang="da-DK" sz="1800" dirty="0">
                  <a:solidFill>
                    <a:schemeClr val="accent6"/>
                  </a:solidFill>
                </a:rPr>
                <a:t>Man skal som hovedregel ikke forvente priser under 100.000 DKK, men i stedet forberede sig på priser fra omkring 120.000 DKK. </a:t>
              </a:r>
            </a:p>
            <a:p>
              <a:endParaRPr lang="da-DK" dirty="0">
                <a:solidFill>
                  <a:schemeClr val="accent6"/>
                </a:solidFill>
              </a:endParaRPr>
            </a:p>
            <a:p>
              <a:r>
                <a:rPr lang="da-DK" sz="1800" dirty="0">
                  <a:solidFill>
                    <a:schemeClr val="accent6"/>
                  </a:solidFill>
                </a:rPr>
                <a:t>Benytter man sig af en LCA-konsulent, tilbyder de fleste en lavere stykpris pr. EPD, hvis man får udarbejdet flere </a:t>
              </a:r>
              <a:r>
                <a:rPr lang="da-DK" sz="1800" dirty="0" err="1">
                  <a:solidFill>
                    <a:schemeClr val="accent6"/>
                  </a:solidFill>
                </a:rPr>
                <a:t>EPD’er</a:t>
              </a:r>
              <a:r>
                <a:rPr lang="da-DK" sz="1800" dirty="0">
                  <a:solidFill>
                    <a:schemeClr val="accent6"/>
                  </a:solidFill>
                </a:rPr>
                <a:t> samtidigt. </a:t>
              </a:r>
            </a:p>
          </p:txBody>
        </p:sp>
        <p:pic>
          <p:nvPicPr>
            <p:cNvPr id="19" name="Graphic 18">
              <a:extLst>
                <a:ext uri="{FF2B5EF4-FFF2-40B4-BE49-F238E27FC236}">
                  <a16:creationId xmlns:a16="http://schemas.microsoft.com/office/drawing/2014/main" id="{2D0190C2-EF69-912B-D48F-E3FBD0E2F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1211" y="1315265"/>
              <a:ext cx="703977" cy="703977"/>
            </a:xfrm>
            <a:prstGeom prst="rect">
              <a:avLst/>
            </a:prstGeom>
          </p:spPr>
        </p:pic>
      </p:grpSp>
    </p:spTree>
    <p:extLst>
      <p:ext uri="{BB962C8B-B14F-4D97-AF65-F5344CB8AC3E}">
        <p14:creationId xmlns:p14="http://schemas.microsoft.com/office/powerpoint/2010/main" val="43693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6A25C0-6C80-3D7C-588E-513C672B398A}"/>
              </a:ext>
            </a:extLst>
          </p:cNvPr>
          <p:cNvSpPr>
            <a:spLocks noGrp="1"/>
          </p:cNvSpPr>
          <p:nvPr>
            <p:ph idx="1"/>
          </p:nvPr>
        </p:nvSpPr>
        <p:spPr>
          <a:xfrm>
            <a:off x="1709940" y="1805882"/>
            <a:ext cx="8053785" cy="4100610"/>
          </a:xfrm>
        </p:spPr>
        <p:txBody>
          <a:bodyPr/>
          <a:lstStyle/>
          <a:p>
            <a:r>
              <a:rPr lang="da-DK" sz="1800" b="1" dirty="0"/>
              <a:t>Verifikationen: </a:t>
            </a:r>
          </a:p>
          <a:p>
            <a:pPr marL="342900" indent="-342900">
              <a:buFont typeface="Arial" panose="020B0604020202020204" pitchFamily="34" charset="0"/>
              <a:buChar char="•"/>
            </a:pPr>
            <a:r>
              <a:rPr lang="da-DK" sz="1400" dirty="0" err="1"/>
              <a:t>Tredjepartsverifikatoren</a:t>
            </a:r>
            <a:r>
              <a:rPr lang="da-DK" sz="1400" dirty="0"/>
              <a:t> tager typisk mellem 20-30.000 DKK for at verificere en EPD - og omkring 5.000 DKK ekstra pr. yderligere EPD. </a:t>
            </a:r>
          </a:p>
          <a:p>
            <a:pPr marL="342900" indent="-342900">
              <a:buFont typeface="Arial" panose="020B0604020202020204" pitchFamily="34" charset="0"/>
              <a:buChar char="•"/>
            </a:pPr>
            <a:r>
              <a:rPr lang="da-DK" sz="1400" dirty="0"/>
              <a:t>Har man ikke de korrekte data på plads i første omgang, koster det en ekstra runde hos </a:t>
            </a:r>
            <a:r>
              <a:rPr lang="da-DK" sz="1400" dirty="0" err="1"/>
              <a:t>verifikatoren</a:t>
            </a:r>
            <a:r>
              <a:rPr lang="da-DK" sz="1400" dirty="0"/>
              <a:t> at få </a:t>
            </a:r>
            <a:r>
              <a:rPr lang="da-DK" sz="1400" dirty="0" err="1"/>
              <a:t>EPD’en</a:t>
            </a:r>
            <a:r>
              <a:rPr lang="da-DK" sz="1400" dirty="0"/>
              <a:t> godkendt. </a:t>
            </a:r>
          </a:p>
          <a:p>
            <a:r>
              <a:rPr lang="da-DK" sz="1800" b="1" dirty="0"/>
              <a:t>Offentliggørelse af </a:t>
            </a:r>
            <a:r>
              <a:rPr lang="da-DK" sz="1800" b="1" dirty="0" err="1"/>
              <a:t>EPD’en</a:t>
            </a:r>
            <a:r>
              <a:rPr lang="da-DK" sz="1800" b="1" dirty="0"/>
              <a:t> hos programoperatører: </a:t>
            </a:r>
          </a:p>
          <a:p>
            <a:pPr marL="342900" indent="-342900">
              <a:buFont typeface="Arial" panose="020B0604020202020204" pitchFamily="34" charset="0"/>
              <a:buChar char="•"/>
            </a:pPr>
            <a:r>
              <a:rPr lang="da-DK" sz="1400" dirty="0"/>
              <a:t>Her er typisk omkostninger i form af et årligt administrationsgebyr eller registreringsgebyr samt evt. udgifter til udarbejdelse af tillægsblad, oversættelser til andre sprog – og digitalisering af </a:t>
            </a:r>
            <a:r>
              <a:rPr lang="da-DK" sz="1400" dirty="0" err="1"/>
              <a:t>EPD’en</a:t>
            </a:r>
            <a:r>
              <a:rPr lang="da-DK" sz="1400" dirty="0"/>
              <a:t>, hvis man ønsker det. </a:t>
            </a:r>
          </a:p>
          <a:p>
            <a:pPr marL="342900" indent="-342900">
              <a:buFont typeface="Arial" panose="020B0604020202020204" pitchFamily="34" charset="0"/>
              <a:buChar char="•"/>
            </a:pPr>
            <a:r>
              <a:rPr lang="da-DK" sz="1400" dirty="0"/>
              <a:t>De aktuelle priser kan findes på de respektive programoperatørers hjemmesider. </a:t>
            </a:r>
          </a:p>
          <a:p>
            <a:r>
              <a:rPr lang="da-DK" sz="1800" b="1" dirty="0"/>
              <a:t>Revision af </a:t>
            </a:r>
            <a:r>
              <a:rPr lang="da-DK" sz="1800" b="1" dirty="0" err="1"/>
              <a:t>EPD’en</a:t>
            </a:r>
            <a:r>
              <a:rPr lang="da-DK" sz="1800" b="1" dirty="0"/>
              <a:t>: </a:t>
            </a:r>
          </a:p>
          <a:p>
            <a:pPr marL="342900" indent="-342900">
              <a:buFont typeface="Arial" panose="020B0604020202020204" pitchFamily="34" charset="0"/>
              <a:buChar char="•"/>
            </a:pPr>
            <a:r>
              <a:rPr lang="da-DK" sz="1400" dirty="0"/>
              <a:t>En udgivet EPD er gyldig i fem år, medmindre der sker væsentlige ændringer i produktionen. Herefter er der omkostninger til genverificering.</a:t>
            </a:r>
          </a:p>
          <a:p>
            <a:pPr marL="342900" indent="-342900">
              <a:buFont typeface="Arial" panose="020B0604020202020204" pitchFamily="34" charset="0"/>
              <a:buChar char="•"/>
            </a:pPr>
            <a:r>
              <a:rPr lang="da-DK" sz="1400" dirty="0"/>
              <a:t>Der kan også være yderligere udgifter, hvis </a:t>
            </a:r>
            <a:r>
              <a:rPr lang="da-DK" sz="1400" dirty="0" err="1"/>
              <a:t>EPD’en</a:t>
            </a:r>
            <a:r>
              <a:rPr lang="da-DK" sz="1400" dirty="0"/>
              <a:t> pga. signifikante ændringer i produktet eller produktionsmetoden skal revideres i samme omgang. </a:t>
            </a:r>
          </a:p>
        </p:txBody>
      </p:sp>
      <p:sp>
        <p:nvSpPr>
          <p:cNvPr id="5" name="Title 4">
            <a:extLst>
              <a:ext uri="{FF2B5EF4-FFF2-40B4-BE49-F238E27FC236}">
                <a16:creationId xmlns:a16="http://schemas.microsoft.com/office/drawing/2014/main" id="{AB2D0014-CEA9-4161-2D6A-6E9209966F9E}"/>
              </a:ext>
            </a:extLst>
          </p:cNvPr>
          <p:cNvSpPr>
            <a:spLocks noGrp="1"/>
          </p:cNvSpPr>
          <p:nvPr>
            <p:ph type="title"/>
          </p:nvPr>
        </p:nvSpPr>
        <p:spPr/>
        <p:txBody>
          <a:bodyPr/>
          <a:lstStyle/>
          <a:p>
            <a:r>
              <a:rPr lang="da-DK"/>
              <a:t>Hvad koster det at lave en EPD?</a:t>
            </a:r>
          </a:p>
        </p:txBody>
      </p:sp>
      <p:pic>
        <p:nvPicPr>
          <p:cNvPr id="8" name="Graphic 7">
            <a:extLst>
              <a:ext uri="{FF2B5EF4-FFF2-40B4-BE49-F238E27FC236}">
                <a16:creationId xmlns:a16="http://schemas.microsoft.com/office/drawing/2014/main" id="{B46DE06B-854E-2E9F-0BFD-0319FD1764B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551" t="23554" r="17120" b="-2"/>
          <a:stretch/>
        </p:blipFill>
        <p:spPr>
          <a:xfrm rot="5400000">
            <a:off x="-310048" y="3687369"/>
            <a:ext cx="2868084" cy="285661"/>
          </a:xfrm>
          <a:prstGeom prst="rect">
            <a:avLst/>
          </a:prstGeom>
        </p:spPr>
      </p:pic>
      <p:sp>
        <p:nvSpPr>
          <p:cNvPr id="9" name="Oval 8">
            <a:extLst>
              <a:ext uri="{FF2B5EF4-FFF2-40B4-BE49-F238E27FC236}">
                <a16:creationId xmlns:a16="http://schemas.microsoft.com/office/drawing/2014/main" id="{3841DF3B-DFC4-9ADF-94AF-DA99973F2FA0}"/>
              </a:ext>
            </a:extLst>
          </p:cNvPr>
          <p:cNvSpPr/>
          <p:nvPr/>
        </p:nvSpPr>
        <p:spPr>
          <a:xfrm>
            <a:off x="838800" y="1832933"/>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2.</a:t>
            </a:r>
          </a:p>
        </p:txBody>
      </p:sp>
      <p:sp>
        <p:nvSpPr>
          <p:cNvPr id="15" name="Oval 14">
            <a:extLst>
              <a:ext uri="{FF2B5EF4-FFF2-40B4-BE49-F238E27FC236}">
                <a16:creationId xmlns:a16="http://schemas.microsoft.com/office/drawing/2014/main" id="{9E903DB7-02C4-739A-FE81-D90D5A14CD68}"/>
              </a:ext>
            </a:extLst>
          </p:cNvPr>
          <p:cNvSpPr/>
          <p:nvPr/>
        </p:nvSpPr>
        <p:spPr>
          <a:xfrm>
            <a:off x="838800" y="3170358"/>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3.</a:t>
            </a:r>
          </a:p>
        </p:txBody>
      </p:sp>
      <p:sp>
        <p:nvSpPr>
          <p:cNvPr id="16" name="Oval 15">
            <a:extLst>
              <a:ext uri="{FF2B5EF4-FFF2-40B4-BE49-F238E27FC236}">
                <a16:creationId xmlns:a16="http://schemas.microsoft.com/office/drawing/2014/main" id="{96E243D2-F47E-153D-803F-C4F130BD167A}"/>
              </a:ext>
            </a:extLst>
          </p:cNvPr>
          <p:cNvSpPr/>
          <p:nvPr/>
        </p:nvSpPr>
        <p:spPr>
          <a:xfrm>
            <a:off x="838800" y="4609053"/>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4.</a:t>
            </a:r>
          </a:p>
        </p:txBody>
      </p:sp>
    </p:spTree>
    <p:extLst>
      <p:ext uri="{BB962C8B-B14F-4D97-AF65-F5344CB8AC3E}">
        <p14:creationId xmlns:p14="http://schemas.microsoft.com/office/powerpoint/2010/main" val="114306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BA79-B989-0ADF-91CA-8CE13B0A062B}"/>
              </a:ext>
            </a:extLst>
          </p:cNvPr>
          <p:cNvSpPr>
            <a:spLocks noGrp="1"/>
          </p:cNvSpPr>
          <p:nvPr>
            <p:ph type="ctrTitle"/>
          </p:nvPr>
        </p:nvSpPr>
        <p:spPr>
          <a:xfrm>
            <a:off x="4469257" y="3428999"/>
            <a:ext cx="6349431" cy="747897"/>
          </a:xfrm>
        </p:spPr>
        <p:txBody>
          <a:bodyPr/>
          <a:lstStyle/>
          <a:p>
            <a:r>
              <a:rPr lang="da-DK" dirty="0"/>
              <a:t>SLUT</a:t>
            </a:r>
            <a:endParaRPr lang="da-DK"/>
          </a:p>
        </p:txBody>
      </p:sp>
    </p:spTree>
    <p:extLst>
      <p:ext uri="{BB962C8B-B14F-4D97-AF65-F5344CB8AC3E}">
        <p14:creationId xmlns:p14="http://schemas.microsoft.com/office/powerpoint/2010/main" val="105980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712DB-8CF0-06BA-D598-FF79DE0161C8}"/>
              </a:ext>
            </a:extLst>
          </p:cNvPr>
          <p:cNvSpPr>
            <a:spLocks noGrp="1"/>
          </p:cNvSpPr>
          <p:nvPr>
            <p:ph type="body" sz="quarter" idx="16"/>
          </p:nvPr>
        </p:nvSpPr>
        <p:spPr>
          <a:xfrm>
            <a:off x="838200" y="769938"/>
            <a:ext cx="6467375" cy="850900"/>
          </a:xfrm>
        </p:spPr>
        <p:txBody>
          <a:bodyPr/>
          <a:lstStyle/>
          <a:p>
            <a:r>
              <a:rPr lang="da-DK"/>
              <a:t>Hvem er involveret i at udvikle en EPD?</a:t>
            </a:r>
          </a:p>
        </p:txBody>
      </p:sp>
      <p:pic>
        <p:nvPicPr>
          <p:cNvPr id="9" name="Picture 8">
            <a:extLst>
              <a:ext uri="{FF2B5EF4-FFF2-40B4-BE49-F238E27FC236}">
                <a16:creationId xmlns:a16="http://schemas.microsoft.com/office/drawing/2014/main" id="{F50EEC1A-2051-2780-C7E1-0D4B9AA52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58" y="135667"/>
            <a:ext cx="11338649" cy="6377990"/>
          </a:xfrm>
          <a:prstGeom prst="rect">
            <a:avLst/>
          </a:prstGeom>
        </p:spPr>
      </p:pic>
    </p:spTree>
    <p:extLst>
      <p:ext uri="{BB962C8B-B14F-4D97-AF65-F5344CB8AC3E}">
        <p14:creationId xmlns:p14="http://schemas.microsoft.com/office/powerpoint/2010/main" val="372806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0712DB-8CF0-06BA-D598-FF79DE0161C8}"/>
              </a:ext>
            </a:extLst>
          </p:cNvPr>
          <p:cNvSpPr>
            <a:spLocks noGrp="1"/>
          </p:cNvSpPr>
          <p:nvPr>
            <p:ph type="body" sz="quarter" idx="16"/>
          </p:nvPr>
        </p:nvSpPr>
        <p:spPr>
          <a:xfrm>
            <a:off x="838200" y="769938"/>
            <a:ext cx="10144225" cy="850900"/>
          </a:xfrm>
        </p:spPr>
        <p:txBody>
          <a:bodyPr/>
          <a:lstStyle/>
          <a:p>
            <a:r>
              <a:rPr lang="da-DK"/>
              <a:t>Hvem er involveret hvornår, når en EPD skal udarbejdes?</a:t>
            </a:r>
          </a:p>
        </p:txBody>
      </p:sp>
      <p:pic>
        <p:nvPicPr>
          <p:cNvPr id="4" name="Picture 3">
            <a:extLst>
              <a:ext uri="{FF2B5EF4-FFF2-40B4-BE49-F238E27FC236}">
                <a16:creationId xmlns:a16="http://schemas.microsoft.com/office/drawing/2014/main" id="{2CFD55E6-E8F0-8924-2D3C-729A880A6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8" y="423721"/>
            <a:ext cx="11602531" cy="6526424"/>
          </a:xfrm>
          <a:prstGeom prst="rect">
            <a:avLst/>
          </a:prstGeom>
        </p:spPr>
      </p:pic>
    </p:spTree>
    <p:extLst>
      <p:ext uri="{BB962C8B-B14F-4D97-AF65-F5344CB8AC3E}">
        <p14:creationId xmlns:p14="http://schemas.microsoft.com/office/powerpoint/2010/main" val="268770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47CF62-3025-0229-7DC1-BFC061DD1867}"/>
              </a:ext>
            </a:extLst>
          </p:cNvPr>
          <p:cNvSpPr>
            <a:spLocks noGrp="1"/>
          </p:cNvSpPr>
          <p:nvPr>
            <p:ph type="title"/>
          </p:nvPr>
        </p:nvSpPr>
        <p:spPr>
          <a:xfrm>
            <a:off x="838800" y="1037690"/>
            <a:ext cx="6560290" cy="1163395"/>
          </a:xfrm>
        </p:spPr>
        <p:txBody>
          <a:bodyPr/>
          <a:lstStyle/>
          <a:p>
            <a:r>
              <a:rPr lang="da-DK"/>
              <a:t>Hvem er involveret i at udvikle en EPD? </a:t>
            </a: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1741394" y="2100230"/>
            <a:ext cx="5510699" cy="1811778"/>
          </a:xfrm>
        </p:spPr>
        <p:txBody>
          <a:bodyPr/>
          <a:lstStyle/>
          <a:p>
            <a:r>
              <a:rPr lang="da-DK" sz="2000" b="1" dirty="0"/>
              <a:t>Indsamling af data</a:t>
            </a:r>
          </a:p>
          <a:p>
            <a:pPr marL="360363" lvl="1" indent="-184150">
              <a:spcAft>
                <a:spcPts val="600"/>
              </a:spcAft>
              <a:buFont typeface="Arial" panose="020B0604020202020204" pitchFamily="34" charset="0"/>
              <a:buChar char="•"/>
            </a:pPr>
            <a:r>
              <a:rPr lang="da-DK" dirty="0">
                <a:solidFill>
                  <a:schemeClr val="bg1"/>
                </a:solidFill>
              </a:rPr>
              <a:t>Når der skal indsamles data til livscyklusvurderingen (LCA), som ligger til grund for </a:t>
            </a:r>
            <a:r>
              <a:rPr lang="da-DK" dirty="0" err="1">
                <a:solidFill>
                  <a:schemeClr val="bg1"/>
                </a:solidFill>
              </a:rPr>
              <a:t>EPD’en</a:t>
            </a:r>
            <a:r>
              <a:rPr lang="da-DK" dirty="0">
                <a:solidFill>
                  <a:schemeClr val="bg1"/>
                </a:solidFill>
              </a:rPr>
              <a:t>, sker det ofte </a:t>
            </a:r>
            <a:r>
              <a:rPr lang="da-DK" dirty="0"/>
              <a:t>i et</a:t>
            </a:r>
            <a:r>
              <a:rPr lang="da-DK" dirty="0">
                <a:solidFill>
                  <a:schemeClr val="bg1"/>
                </a:solidFill>
              </a:rPr>
              <a:t> samspil mellem producenten og LCA-konsulenten eller den interne LCA-ekspert.</a:t>
            </a:r>
          </a:p>
          <a:p>
            <a:pPr marL="360363" lvl="1" indent="-184150">
              <a:spcAft>
                <a:spcPts val="600"/>
              </a:spcAft>
              <a:buFont typeface="Arial" panose="020B0604020202020204" pitchFamily="34" charset="0"/>
              <a:buChar char="•"/>
            </a:pPr>
            <a:r>
              <a:rPr lang="da-DK" dirty="0">
                <a:solidFill>
                  <a:schemeClr val="bg1"/>
                </a:solidFill>
              </a:rPr>
              <a:t>Data indsamles hos byggevareproducenten selv - via leverandører og LCA-databaser. </a:t>
            </a:r>
          </a:p>
        </p:txBody>
      </p:sp>
      <p:pic>
        <p:nvPicPr>
          <p:cNvPr id="3" name="Graphic 2">
            <a:extLst>
              <a:ext uri="{FF2B5EF4-FFF2-40B4-BE49-F238E27FC236}">
                <a16:creationId xmlns:a16="http://schemas.microsoft.com/office/drawing/2014/main" id="{C2C19729-C2B6-0A39-9A00-0A956BC139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5828" y="521702"/>
            <a:ext cx="3063550" cy="5404239"/>
          </a:xfrm>
          <a:prstGeom prst="rect">
            <a:avLst/>
          </a:prstGeom>
        </p:spPr>
      </p:pic>
      <p:pic>
        <p:nvPicPr>
          <p:cNvPr id="11" name="Graphic 10">
            <a:extLst>
              <a:ext uri="{FF2B5EF4-FFF2-40B4-BE49-F238E27FC236}">
                <a16:creationId xmlns:a16="http://schemas.microsoft.com/office/drawing/2014/main" id="{E4CF7594-2548-EDA2-38E7-9334E72F31A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5552" t="-37238" b="-2"/>
          <a:stretch/>
        </p:blipFill>
        <p:spPr>
          <a:xfrm rot="5400000">
            <a:off x="-561111" y="3652682"/>
            <a:ext cx="3597372" cy="512823"/>
          </a:xfrm>
          <a:prstGeom prst="rect">
            <a:avLst/>
          </a:prstGeom>
        </p:spPr>
      </p:pic>
      <p:sp>
        <p:nvSpPr>
          <p:cNvPr id="9" name="Oval 8">
            <a:extLst>
              <a:ext uri="{FF2B5EF4-FFF2-40B4-BE49-F238E27FC236}">
                <a16:creationId xmlns:a16="http://schemas.microsoft.com/office/drawing/2014/main" id="{799E2294-8A3E-B818-F5FF-7DB3FF63D37B}"/>
              </a:ext>
            </a:extLst>
          </p:cNvPr>
          <p:cNvSpPr/>
          <p:nvPr/>
        </p:nvSpPr>
        <p:spPr>
          <a:xfrm>
            <a:off x="838800" y="2100230"/>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1.</a:t>
            </a:r>
          </a:p>
        </p:txBody>
      </p:sp>
    </p:spTree>
    <p:extLst>
      <p:ext uri="{BB962C8B-B14F-4D97-AF65-F5344CB8AC3E}">
        <p14:creationId xmlns:p14="http://schemas.microsoft.com/office/powerpoint/2010/main" val="283553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E1A62603-EB79-3DA0-8C4F-E9A7EBC4D10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552" t="-37238" b="-2"/>
          <a:stretch/>
        </p:blipFill>
        <p:spPr>
          <a:xfrm rot="5400000">
            <a:off x="-561111" y="3857330"/>
            <a:ext cx="3597372" cy="512823"/>
          </a:xfrm>
          <a:prstGeom prst="rect">
            <a:avLst/>
          </a:prstGeom>
        </p:spPr>
      </p:pic>
      <p:sp>
        <p:nvSpPr>
          <p:cNvPr id="3" name="Title 2">
            <a:extLst>
              <a:ext uri="{FF2B5EF4-FFF2-40B4-BE49-F238E27FC236}">
                <a16:creationId xmlns:a16="http://schemas.microsoft.com/office/drawing/2014/main" id="{19A95CDB-3184-A528-FF3A-CD4622D3EE3F}"/>
              </a:ext>
            </a:extLst>
          </p:cNvPr>
          <p:cNvSpPr>
            <a:spLocks noGrp="1"/>
          </p:cNvSpPr>
          <p:nvPr>
            <p:ph type="title"/>
          </p:nvPr>
        </p:nvSpPr>
        <p:spPr>
          <a:xfrm>
            <a:off x="838799" y="1037690"/>
            <a:ext cx="6558451" cy="1163395"/>
          </a:xfrm>
        </p:spPr>
        <p:txBody>
          <a:bodyPr/>
          <a:lstStyle/>
          <a:p>
            <a:r>
              <a:rPr lang="da-DK"/>
              <a:t>Hvem er involveret i at udvikle en EPD? </a:t>
            </a: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1731909" y="2092921"/>
            <a:ext cx="5665342" cy="3257302"/>
          </a:xfrm>
        </p:spPr>
        <p:txBody>
          <a:bodyPr/>
          <a:lstStyle/>
          <a:p>
            <a:r>
              <a:rPr lang="da-DK" sz="2000" b="1"/>
              <a:t>Udarbejdelse af </a:t>
            </a:r>
            <a:r>
              <a:rPr lang="da-DK" sz="2000" b="1" err="1"/>
              <a:t>EPD’en</a:t>
            </a:r>
            <a:endParaRPr lang="da-DK" sz="2000" b="1"/>
          </a:p>
          <a:p>
            <a:pPr marL="360363" lvl="1" indent="-184150">
              <a:buFont typeface="Arial" panose="020B0604020202020204" pitchFamily="34" charset="0"/>
              <a:buChar char="•"/>
            </a:pPr>
            <a:r>
              <a:rPr lang="da-DK">
                <a:solidFill>
                  <a:schemeClr val="bg1"/>
                </a:solidFill>
              </a:rPr>
              <a:t>En EPD, og den bagvedliggende LCA, kan som udgangspunkt udarbejdes af alle med de rette kompetencer. Men det er en relativt kompliceret proces</a:t>
            </a:r>
            <a:r>
              <a:rPr lang="da-DK" dirty="0">
                <a:solidFill>
                  <a:schemeClr val="bg1"/>
                </a:solidFill>
              </a:rPr>
              <a:t>.</a:t>
            </a:r>
            <a:endParaRPr lang="da-DK">
              <a:solidFill>
                <a:schemeClr val="bg1"/>
              </a:solidFill>
            </a:endParaRPr>
          </a:p>
          <a:p>
            <a:pPr marL="360363" lvl="1" indent="-184150">
              <a:buFont typeface="Arial" panose="020B0604020202020204" pitchFamily="34" charset="0"/>
              <a:buChar char="•"/>
            </a:pPr>
            <a:r>
              <a:rPr lang="da-DK">
                <a:solidFill>
                  <a:schemeClr val="bg1"/>
                </a:solidFill>
              </a:rPr>
              <a:t>Nogle virksomheder har selv LCA-kyndige ansat, mens mindre producenter tit benytter sig af LCA-konsulenter.</a:t>
            </a:r>
          </a:p>
          <a:p>
            <a:pPr>
              <a:spcBef>
                <a:spcPts val="1800"/>
              </a:spcBef>
            </a:pPr>
            <a:r>
              <a:rPr lang="da-DK" sz="2000" b="1"/>
              <a:t>Verifikation af </a:t>
            </a:r>
            <a:r>
              <a:rPr lang="da-DK" sz="2000" b="1" err="1"/>
              <a:t>EPD’en</a:t>
            </a:r>
            <a:endParaRPr lang="da-DK" sz="2000" b="1"/>
          </a:p>
          <a:p>
            <a:pPr marL="360363" lvl="1" indent="-184150">
              <a:buFont typeface="Arial" panose="020B0604020202020204" pitchFamily="34" charset="0"/>
              <a:buChar char="•"/>
            </a:pPr>
            <a:r>
              <a:rPr lang="da-DK">
                <a:solidFill>
                  <a:schemeClr val="bg1"/>
                </a:solidFill>
              </a:rPr>
              <a:t>Når </a:t>
            </a:r>
            <a:r>
              <a:rPr lang="da-DK" err="1">
                <a:solidFill>
                  <a:schemeClr val="bg1"/>
                </a:solidFill>
              </a:rPr>
              <a:t>EPD’en</a:t>
            </a:r>
            <a:r>
              <a:rPr lang="da-DK">
                <a:solidFill>
                  <a:schemeClr val="bg1"/>
                </a:solidFill>
              </a:rPr>
              <a:t> er udarbejdet, skal den verificeres, inden den kan registreres og offentliggøres. </a:t>
            </a:r>
          </a:p>
          <a:p>
            <a:pPr marL="360363" lvl="1" indent="-184150">
              <a:buFont typeface="Arial" panose="020B0604020202020204" pitchFamily="34" charset="0"/>
              <a:buChar char="•"/>
            </a:pPr>
            <a:r>
              <a:rPr lang="da-DK">
                <a:solidFill>
                  <a:schemeClr val="bg1"/>
                </a:solidFill>
              </a:rPr>
              <a:t>En </a:t>
            </a:r>
            <a:r>
              <a:rPr lang="da-DK" err="1">
                <a:solidFill>
                  <a:schemeClr val="bg1"/>
                </a:solidFill>
              </a:rPr>
              <a:t>tredjepartsverifikator</a:t>
            </a:r>
            <a:r>
              <a:rPr lang="da-DK">
                <a:solidFill>
                  <a:schemeClr val="bg1"/>
                </a:solidFill>
              </a:rPr>
              <a:t> verificerer </a:t>
            </a:r>
            <a:r>
              <a:rPr lang="da-DK" err="1">
                <a:solidFill>
                  <a:schemeClr val="bg1"/>
                </a:solidFill>
              </a:rPr>
              <a:t>EPD’en</a:t>
            </a:r>
            <a:r>
              <a:rPr lang="da-DK">
                <a:solidFill>
                  <a:schemeClr val="bg1"/>
                </a:solidFill>
              </a:rPr>
              <a:t> i henhold til de gældende standarder og programinstruktioner hos den programoperatør, der er valgt til registrering af </a:t>
            </a:r>
            <a:r>
              <a:rPr lang="da-DK" err="1">
                <a:solidFill>
                  <a:schemeClr val="bg1"/>
                </a:solidFill>
              </a:rPr>
              <a:t>EPD’en</a:t>
            </a:r>
            <a:r>
              <a:rPr lang="da-DK">
                <a:solidFill>
                  <a:schemeClr val="bg1"/>
                </a:solidFill>
              </a:rPr>
              <a:t>. </a:t>
            </a:r>
          </a:p>
        </p:txBody>
      </p:sp>
      <p:pic>
        <p:nvPicPr>
          <p:cNvPr id="6" name="Graphic 5">
            <a:extLst>
              <a:ext uri="{FF2B5EF4-FFF2-40B4-BE49-F238E27FC236}">
                <a16:creationId xmlns:a16="http://schemas.microsoft.com/office/drawing/2014/main" id="{15D8BD8C-2CC4-9035-7212-A0F3448B1F4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54445"/>
          <a:stretch/>
        </p:blipFill>
        <p:spPr>
          <a:xfrm>
            <a:off x="8223248" y="433796"/>
            <a:ext cx="1954183" cy="3762518"/>
          </a:xfrm>
          <a:prstGeom prst="rect">
            <a:avLst/>
          </a:prstGeom>
        </p:spPr>
      </p:pic>
      <p:pic>
        <p:nvPicPr>
          <p:cNvPr id="7" name="Graphic 6">
            <a:extLst>
              <a:ext uri="{FF2B5EF4-FFF2-40B4-BE49-F238E27FC236}">
                <a16:creationId xmlns:a16="http://schemas.microsoft.com/office/drawing/2014/main" id="{6B184474-EEB1-2971-F426-8597141345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45759"/>
          <a:stretch/>
        </p:blipFill>
        <p:spPr>
          <a:xfrm>
            <a:off x="9550915" y="2020048"/>
            <a:ext cx="2326807" cy="3762518"/>
          </a:xfrm>
          <a:prstGeom prst="rect">
            <a:avLst/>
          </a:prstGeom>
        </p:spPr>
      </p:pic>
      <p:sp>
        <p:nvSpPr>
          <p:cNvPr id="18" name="Oval 17">
            <a:extLst>
              <a:ext uri="{FF2B5EF4-FFF2-40B4-BE49-F238E27FC236}">
                <a16:creationId xmlns:a16="http://schemas.microsoft.com/office/drawing/2014/main" id="{0039D9A2-7C11-0C6D-AC39-4B1B3E62067D}"/>
              </a:ext>
            </a:extLst>
          </p:cNvPr>
          <p:cNvSpPr/>
          <p:nvPr/>
        </p:nvSpPr>
        <p:spPr>
          <a:xfrm>
            <a:off x="838800" y="2100230"/>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2.</a:t>
            </a:r>
          </a:p>
        </p:txBody>
      </p:sp>
      <p:sp>
        <p:nvSpPr>
          <p:cNvPr id="20" name="Oval 19">
            <a:extLst>
              <a:ext uri="{FF2B5EF4-FFF2-40B4-BE49-F238E27FC236}">
                <a16:creationId xmlns:a16="http://schemas.microsoft.com/office/drawing/2014/main" id="{225857CD-4567-A70A-E8C6-412C1500BEDD}"/>
              </a:ext>
            </a:extLst>
          </p:cNvPr>
          <p:cNvSpPr/>
          <p:nvPr/>
        </p:nvSpPr>
        <p:spPr>
          <a:xfrm>
            <a:off x="838800" y="4177694"/>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3.</a:t>
            </a:r>
          </a:p>
        </p:txBody>
      </p:sp>
    </p:spTree>
    <p:extLst>
      <p:ext uri="{BB962C8B-B14F-4D97-AF65-F5344CB8AC3E}">
        <p14:creationId xmlns:p14="http://schemas.microsoft.com/office/powerpoint/2010/main" val="180114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A95CDB-3184-A528-FF3A-CD4622D3EE3F}"/>
              </a:ext>
            </a:extLst>
          </p:cNvPr>
          <p:cNvSpPr>
            <a:spLocks noGrp="1"/>
          </p:cNvSpPr>
          <p:nvPr>
            <p:ph type="title"/>
          </p:nvPr>
        </p:nvSpPr>
        <p:spPr>
          <a:xfrm>
            <a:off x="838799" y="1037690"/>
            <a:ext cx="6621255" cy="1163395"/>
          </a:xfrm>
        </p:spPr>
        <p:txBody>
          <a:bodyPr/>
          <a:lstStyle/>
          <a:p>
            <a:r>
              <a:rPr lang="da-DK"/>
              <a:t>Hvem er involveret i at udvikle en EPD? </a:t>
            </a: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1731909" y="2092921"/>
            <a:ext cx="4771632" cy="2583784"/>
          </a:xfrm>
        </p:spPr>
        <p:txBody>
          <a:bodyPr/>
          <a:lstStyle/>
          <a:p>
            <a:r>
              <a:rPr lang="da-DK" sz="2000" b="1"/>
              <a:t>Registrering af </a:t>
            </a:r>
            <a:r>
              <a:rPr lang="da-DK" sz="2000" b="1" err="1"/>
              <a:t>EPD’en</a:t>
            </a:r>
            <a:r>
              <a:rPr lang="da-DK" sz="2000" b="1"/>
              <a:t> </a:t>
            </a:r>
            <a:br>
              <a:rPr lang="da-DK" sz="2000" b="1"/>
            </a:br>
            <a:r>
              <a:rPr lang="da-DK" sz="2000" b="1"/>
              <a:t>(hos en programoperatør)</a:t>
            </a:r>
          </a:p>
          <a:p>
            <a:pPr lvl="1"/>
            <a:r>
              <a:rPr lang="da-DK">
                <a:solidFill>
                  <a:schemeClr val="bg1"/>
                </a:solidFill>
              </a:rPr>
              <a:t>Efter tredjepartsverificeringen registreres </a:t>
            </a:r>
            <a:r>
              <a:rPr lang="da-DK" err="1">
                <a:solidFill>
                  <a:schemeClr val="bg1"/>
                </a:solidFill>
              </a:rPr>
              <a:t>EPD’en</a:t>
            </a:r>
            <a:r>
              <a:rPr lang="da-DK">
                <a:solidFill>
                  <a:schemeClr val="bg1"/>
                </a:solidFill>
              </a:rPr>
              <a:t> hos den valgte programoperatør. </a:t>
            </a:r>
          </a:p>
          <a:p>
            <a:pPr lvl="1"/>
            <a:r>
              <a:rPr lang="da-DK">
                <a:solidFill>
                  <a:schemeClr val="bg1"/>
                </a:solidFill>
              </a:rPr>
              <a:t>Dette håndteres ofte af LCA-konsulenten </a:t>
            </a:r>
            <a:br>
              <a:rPr lang="da-DK">
                <a:solidFill>
                  <a:schemeClr val="bg1"/>
                </a:solidFill>
              </a:rPr>
            </a:br>
            <a:r>
              <a:rPr lang="da-DK">
                <a:solidFill>
                  <a:schemeClr val="bg1"/>
                </a:solidFill>
              </a:rPr>
              <a:t>eller den interne LCA-ekspert.</a:t>
            </a:r>
          </a:p>
          <a:p>
            <a:pPr>
              <a:spcBef>
                <a:spcPts val="1800"/>
              </a:spcBef>
            </a:pPr>
            <a:r>
              <a:rPr lang="da-DK" sz="2000" b="1"/>
              <a:t>Offentliggørelse af </a:t>
            </a:r>
            <a:r>
              <a:rPr lang="da-DK" sz="2000" b="1" err="1"/>
              <a:t>EPD’en</a:t>
            </a:r>
            <a:endParaRPr lang="da-DK" sz="2000" b="1"/>
          </a:p>
          <a:p>
            <a:pPr lvl="1"/>
            <a:r>
              <a:rPr lang="da-DK">
                <a:solidFill>
                  <a:schemeClr val="bg1"/>
                </a:solidFill>
              </a:rPr>
              <a:t>Når </a:t>
            </a:r>
            <a:r>
              <a:rPr lang="da-DK" err="1">
                <a:solidFill>
                  <a:schemeClr val="bg1"/>
                </a:solidFill>
              </a:rPr>
              <a:t>EPD’en</a:t>
            </a:r>
            <a:r>
              <a:rPr lang="da-DK">
                <a:solidFill>
                  <a:schemeClr val="bg1"/>
                </a:solidFill>
              </a:rPr>
              <a:t> er registreret, kan producenten frit offentliggøre sin EPD. </a:t>
            </a:r>
          </a:p>
        </p:txBody>
      </p:sp>
      <p:pic>
        <p:nvPicPr>
          <p:cNvPr id="10" name="Graphic 9">
            <a:extLst>
              <a:ext uri="{FF2B5EF4-FFF2-40B4-BE49-F238E27FC236}">
                <a16:creationId xmlns:a16="http://schemas.microsoft.com/office/drawing/2014/main" id="{988CE009-C338-00F1-32C7-6B0037A0A66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5412" t="1" r="13550" b="-5271"/>
          <a:stretch/>
        </p:blipFill>
        <p:spPr>
          <a:xfrm rot="5400000">
            <a:off x="284049" y="2970058"/>
            <a:ext cx="1748201" cy="393370"/>
          </a:xfrm>
          <a:prstGeom prst="rect">
            <a:avLst/>
          </a:prstGeom>
        </p:spPr>
      </p:pic>
      <p:sp>
        <p:nvSpPr>
          <p:cNvPr id="11" name="Oval 10">
            <a:extLst>
              <a:ext uri="{FF2B5EF4-FFF2-40B4-BE49-F238E27FC236}">
                <a16:creationId xmlns:a16="http://schemas.microsoft.com/office/drawing/2014/main" id="{53F0E4DE-A489-57A6-ABED-3927608C0C40}"/>
              </a:ext>
            </a:extLst>
          </p:cNvPr>
          <p:cNvSpPr/>
          <p:nvPr/>
        </p:nvSpPr>
        <p:spPr>
          <a:xfrm>
            <a:off x="838800" y="2100230"/>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4.</a:t>
            </a:r>
          </a:p>
        </p:txBody>
      </p:sp>
      <p:sp>
        <p:nvSpPr>
          <p:cNvPr id="12" name="Oval 11">
            <a:extLst>
              <a:ext uri="{FF2B5EF4-FFF2-40B4-BE49-F238E27FC236}">
                <a16:creationId xmlns:a16="http://schemas.microsoft.com/office/drawing/2014/main" id="{0C76D79E-6CBD-DFA6-8FCE-AC38DB41875F}"/>
              </a:ext>
            </a:extLst>
          </p:cNvPr>
          <p:cNvSpPr/>
          <p:nvPr/>
        </p:nvSpPr>
        <p:spPr>
          <a:xfrm>
            <a:off x="838800" y="3774990"/>
            <a:ext cx="655187" cy="655187"/>
          </a:xfrm>
          <a:prstGeom prst="ellipse">
            <a:avLst/>
          </a:prstGeom>
          <a:solidFill>
            <a:srgbClr val="EDEDED"/>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da-DK" sz="2800" b="1">
                <a:solidFill>
                  <a:schemeClr val="bg2"/>
                </a:solidFill>
              </a:rPr>
              <a:t>5.</a:t>
            </a:r>
          </a:p>
        </p:txBody>
      </p:sp>
      <p:pic>
        <p:nvPicPr>
          <p:cNvPr id="2" name="Graphic 1">
            <a:extLst>
              <a:ext uri="{FF2B5EF4-FFF2-40B4-BE49-F238E27FC236}">
                <a16:creationId xmlns:a16="http://schemas.microsoft.com/office/drawing/2014/main" id="{E4E77763-8C33-29F7-75DD-B35E44388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3248" y="393144"/>
            <a:ext cx="1819275" cy="3414171"/>
          </a:xfrm>
          <a:prstGeom prst="rect">
            <a:avLst/>
          </a:prstGeom>
        </p:spPr>
      </p:pic>
      <p:pic>
        <p:nvPicPr>
          <p:cNvPr id="4" name="Graphic 3">
            <a:extLst>
              <a:ext uri="{FF2B5EF4-FFF2-40B4-BE49-F238E27FC236}">
                <a16:creationId xmlns:a16="http://schemas.microsoft.com/office/drawing/2014/main" id="{2C39997B-2E2E-435B-23F9-F8A7615E0E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5962" y="2020048"/>
            <a:ext cx="1774309" cy="3329787"/>
          </a:xfrm>
          <a:prstGeom prst="rect">
            <a:avLst/>
          </a:prstGeom>
        </p:spPr>
      </p:pic>
    </p:spTree>
    <p:extLst>
      <p:ext uri="{BB962C8B-B14F-4D97-AF65-F5344CB8AC3E}">
        <p14:creationId xmlns:p14="http://schemas.microsoft.com/office/powerpoint/2010/main" val="261807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0FA56F-7F50-DE97-9933-A9FC42C8A21C}"/>
              </a:ext>
            </a:extLst>
          </p:cNvPr>
          <p:cNvSpPr>
            <a:spLocks noGrp="1"/>
          </p:cNvSpPr>
          <p:nvPr>
            <p:ph type="title"/>
          </p:nvPr>
        </p:nvSpPr>
        <p:spPr>
          <a:xfrm>
            <a:off x="838799" y="1037690"/>
            <a:ext cx="6411745" cy="637097"/>
          </a:xfrm>
        </p:spPr>
        <p:txBody>
          <a:bodyPr/>
          <a:lstStyle/>
          <a:p>
            <a:r>
              <a:rPr lang="da-DK" sz="1800"/>
              <a:t>Eksterne LCA-konsulenter </a:t>
            </a:r>
            <a:br>
              <a:rPr lang="da-DK"/>
            </a:br>
            <a:r>
              <a:rPr lang="da-DK"/>
              <a:t>Vær opmærksom!</a:t>
            </a:r>
          </a:p>
        </p:txBody>
      </p:sp>
      <p:sp>
        <p:nvSpPr>
          <p:cNvPr id="6" name="Content Placeholder 5">
            <a:extLst>
              <a:ext uri="{FF2B5EF4-FFF2-40B4-BE49-F238E27FC236}">
                <a16:creationId xmlns:a16="http://schemas.microsoft.com/office/drawing/2014/main" id="{C28E067F-0681-A795-2F26-AAA3015774BC}"/>
              </a:ext>
            </a:extLst>
          </p:cNvPr>
          <p:cNvSpPr>
            <a:spLocks noGrp="1"/>
          </p:cNvSpPr>
          <p:nvPr>
            <p:ph idx="1"/>
          </p:nvPr>
        </p:nvSpPr>
        <p:spPr>
          <a:xfrm>
            <a:off x="838800" y="2136346"/>
            <a:ext cx="5665342" cy="3282950"/>
          </a:xfrm>
        </p:spPr>
        <p:txBody>
          <a:bodyPr/>
          <a:lstStyle/>
          <a:p>
            <a:r>
              <a:rPr lang="da-DK" sz="2000" b="1" dirty="0"/>
              <a:t>Det kræver ikke nogen certificering at arbejde som LCA-konsulent i Danmark.</a:t>
            </a:r>
          </a:p>
          <a:p>
            <a:r>
              <a:rPr lang="da-DK" sz="1800" dirty="0"/>
              <a:t>Og der findes ikke en dansk database over </a:t>
            </a:r>
            <a:br>
              <a:rPr lang="da-DK" sz="1800" dirty="0"/>
            </a:br>
            <a:r>
              <a:rPr lang="da-DK" sz="1800" dirty="0"/>
              <a:t>LCA-konsulenter.</a:t>
            </a:r>
          </a:p>
          <a:p>
            <a:r>
              <a:rPr lang="da-DK" sz="1800" dirty="0"/>
              <a:t>Derfor er det </a:t>
            </a:r>
            <a:r>
              <a:rPr lang="da-DK" sz="2400" b="1" dirty="0"/>
              <a:t>vigtigt at være opmærksom</a:t>
            </a:r>
            <a:r>
              <a:rPr lang="da-DK" sz="1800" dirty="0"/>
              <a:t>, når man skal vælge en LCA-konsulent. </a:t>
            </a:r>
          </a:p>
          <a:p>
            <a:r>
              <a:rPr lang="da-DK" sz="1800" dirty="0"/>
              <a:t>Det er nemlig en </a:t>
            </a:r>
            <a:r>
              <a:rPr lang="da-DK" sz="2400" b="1" dirty="0"/>
              <a:t>teknisk svær opgave </a:t>
            </a:r>
            <a:r>
              <a:rPr lang="da-DK" sz="1800" dirty="0"/>
              <a:t>at udarbejde den LCA, som danner basis for </a:t>
            </a:r>
            <a:r>
              <a:rPr lang="da-DK" sz="1800" dirty="0" err="1"/>
              <a:t>EPD’en</a:t>
            </a:r>
            <a:r>
              <a:rPr lang="da-DK" sz="1800" dirty="0"/>
              <a:t>.</a:t>
            </a:r>
          </a:p>
          <a:p>
            <a:r>
              <a:rPr lang="da-DK" sz="1800" dirty="0"/>
              <a:t>Og </a:t>
            </a:r>
            <a:r>
              <a:rPr lang="da-DK" sz="2400" b="1" dirty="0"/>
              <a:t>langt fra alle </a:t>
            </a:r>
            <a:r>
              <a:rPr lang="da-DK" sz="1800" dirty="0"/>
              <a:t>konsulenter besidder de nødvendige kompetencer.</a:t>
            </a:r>
          </a:p>
        </p:txBody>
      </p:sp>
      <p:sp>
        <p:nvSpPr>
          <p:cNvPr id="3" name="Oval 2">
            <a:extLst>
              <a:ext uri="{FF2B5EF4-FFF2-40B4-BE49-F238E27FC236}">
                <a16:creationId xmlns:a16="http://schemas.microsoft.com/office/drawing/2014/main" id="{846F1E17-9747-E4CB-176C-8865C596FC72}"/>
              </a:ext>
            </a:extLst>
          </p:cNvPr>
          <p:cNvSpPr/>
          <p:nvPr/>
        </p:nvSpPr>
        <p:spPr>
          <a:xfrm>
            <a:off x="8782774" y="5541330"/>
            <a:ext cx="2614906" cy="329464"/>
          </a:xfrm>
          <a:prstGeom prst="ellipse">
            <a:avLst/>
          </a:prstGeom>
          <a:solidFill>
            <a:schemeClr val="accent6">
              <a:lumMod val="75000"/>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phic 6">
            <a:extLst>
              <a:ext uri="{FF2B5EF4-FFF2-40B4-BE49-F238E27FC236}">
                <a16:creationId xmlns:a16="http://schemas.microsoft.com/office/drawing/2014/main" id="{3C3AF9D6-844A-B97E-A2B0-BE68D648C0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780" y="588476"/>
            <a:ext cx="3527310" cy="51403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846551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F526F"/>
      </a:dk2>
      <a:lt2>
        <a:srgbClr val="AF292E"/>
      </a:lt2>
      <a:accent1>
        <a:srgbClr val="CDE7EE"/>
      </a:accent1>
      <a:accent2>
        <a:srgbClr val="7090AD"/>
      </a:accent2>
      <a:accent3>
        <a:srgbClr val="E9D392"/>
      </a:accent3>
      <a:accent4>
        <a:srgbClr val="C27030"/>
      </a:accent4>
      <a:accent5>
        <a:srgbClr val="C6C7C9"/>
      </a:accent5>
      <a:accent6>
        <a:srgbClr val="797777"/>
      </a:accent6>
      <a:hlink>
        <a:srgbClr val="DED5CB"/>
      </a:hlink>
      <a:folHlink>
        <a:srgbClr val="977B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5F7A88B58680947B3EC521A292E09AF" ma:contentTypeVersion="13" ma:contentTypeDescription="Opret et nyt dokument." ma:contentTypeScope="" ma:versionID="0d522675cd3d1b7cd26f9e9bf60a1223">
  <xsd:schema xmlns:xsd="http://www.w3.org/2001/XMLSchema" xmlns:xs="http://www.w3.org/2001/XMLSchema" xmlns:p="http://schemas.microsoft.com/office/2006/metadata/properties" xmlns:ns2="d4f2ea19-7396-4671-ab3f-10e163ba52bb" xmlns:ns3="a79809ce-872d-453f-8302-59bfbcbd9e15" targetNamespace="http://schemas.microsoft.com/office/2006/metadata/properties" ma:root="true" ma:fieldsID="a1185386d2dce2b31396955fbf1309f3" ns2:_="" ns3:_="">
    <xsd:import namespace="d4f2ea19-7396-4671-ab3f-10e163ba52bb"/>
    <xsd:import namespace="a79809ce-872d-453f-8302-59bfbcbd9e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2ea19-7396-4671-ab3f-10e163ba5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809ce-872d-453f-8302-59bfbcbd9e1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614801fb-fa00-46f5-9451-380a810271de}" ma:internalName="TaxCatchAll" ma:showField="CatchAllData" ma:web="a79809ce-872d-453f-8302-59bfbcbd9e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4f2ea19-7396-4671-ab3f-10e163ba52bb">
      <Terms xmlns="http://schemas.microsoft.com/office/infopath/2007/PartnerControls"/>
    </lcf76f155ced4ddcb4097134ff3c332f>
    <TaxCatchAll xmlns="a79809ce-872d-453f-8302-59bfbcbd9e15" xsi:nil="true"/>
    <SharedWithUsers xmlns="a79809ce-872d-453f-8302-59bfbcbd9e15">
      <UserInfo>
        <DisplayName>Philip Dehn Søgaard</DisplayName>
        <AccountId>97</AccountId>
        <AccountType/>
      </UserInfo>
      <UserInfo>
        <DisplayName>Trine Abild</DisplayName>
        <AccountId>11</AccountId>
        <AccountType/>
      </UserInfo>
      <UserInfo>
        <DisplayName>Josephine Andersen</DisplayName>
        <AccountId>16</AccountId>
        <AccountType/>
      </UserInfo>
    </SharedWithUsers>
  </documentManagement>
</p:properties>
</file>

<file path=customXml/itemProps1.xml><?xml version="1.0" encoding="utf-8"?>
<ds:datastoreItem xmlns:ds="http://schemas.openxmlformats.org/officeDocument/2006/customXml" ds:itemID="{F8CF038D-C2A0-4B80-9BEA-6097D7849CBB}">
  <ds:schemaRefs>
    <ds:schemaRef ds:uri="http://schemas.microsoft.com/sharepoint/v3/contenttype/forms"/>
  </ds:schemaRefs>
</ds:datastoreItem>
</file>

<file path=customXml/itemProps2.xml><?xml version="1.0" encoding="utf-8"?>
<ds:datastoreItem xmlns:ds="http://schemas.openxmlformats.org/officeDocument/2006/customXml" ds:itemID="{FA580A12-DD3A-4869-AF48-48975B528AAE}"/>
</file>

<file path=customXml/itemProps3.xml><?xml version="1.0" encoding="utf-8"?>
<ds:datastoreItem xmlns:ds="http://schemas.openxmlformats.org/officeDocument/2006/customXml" ds:itemID="{428B4C40-0A8D-4465-833D-98A86227DA7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79809ce-872d-453f-8302-59bfbcbd9e15"/>
    <ds:schemaRef ds:uri="http://purl.org/dc/elements/1.1/"/>
    <ds:schemaRef ds:uri="d4f2ea19-7396-4671-ab3f-10e163ba52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TotalTime>
  <Words>3306</Words>
  <Application>Microsoft Office PowerPoint</Application>
  <PresentationFormat>Widescreen</PresentationFormat>
  <Paragraphs>252</Paragraphs>
  <Slides>32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Videnspakke 3: Hvordan bliver en EPD udarbejdet?  Og hvilke data er vigtige?</vt:lpstr>
      <vt:lpstr>PowerPoint Presentation</vt:lpstr>
      <vt:lpstr>Hvordan får du hjælp til at komme i gang?  </vt:lpstr>
      <vt:lpstr>PowerPoint Presentation</vt:lpstr>
      <vt:lpstr>PowerPoint Presentation</vt:lpstr>
      <vt:lpstr>Hvem er involveret i at udvikle en EPD?  </vt:lpstr>
      <vt:lpstr>Hvem er involveret i at udvikle en EPD?  </vt:lpstr>
      <vt:lpstr>Hvem er involveret i at udvikle en EPD?  </vt:lpstr>
      <vt:lpstr>Eksterne LCA-konsulenter  Vær opmærksom!</vt:lpstr>
      <vt:lpstr>Hvordan finder du den rette LCA-konsulent?</vt:lpstr>
      <vt:lpstr>Hvordan vælger du en EPD-programoperatør?</vt:lpstr>
      <vt:lpstr>Hvordan vælger du  EPD-programoperatør?</vt:lpstr>
      <vt:lpstr>Hvad skal du være opmærksom på undervejs?</vt:lpstr>
      <vt:lpstr>Hvad skal du være opmærksom på undervejs?</vt:lpstr>
      <vt:lpstr>Hvad skal du være opmærksom på undervejs?</vt:lpstr>
      <vt:lpstr>Hvad skal du være opmærksom på undervejs?</vt:lpstr>
      <vt:lpstr>PowerPoint Presentation</vt:lpstr>
      <vt:lpstr>Hvilke data skal indsamles? </vt:lpstr>
      <vt:lpstr>Hvilke data skal indsamles? </vt:lpstr>
      <vt:lpstr>Hvilke data skal indsamles? </vt:lpstr>
      <vt:lpstr>Hvordan indsamler man data?  Og hvad skal man være obs på?</vt:lpstr>
      <vt:lpstr>Hvordan indsamler man data? Og hvad skal man være obs på?</vt:lpstr>
      <vt:lpstr>Hvordan indsamler man data? Og hvad skal man være obs på?</vt:lpstr>
      <vt:lpstr>Hvordan verificeres en EPD?</vt:lpstr>
      <vt:lpstr>Hvordan offentliggøres en EPD?</vt:lpstr>
      <vt:lpstr>Hvad er en digitaliseret EPD?</vt:lpstr>
      <vt:lpstr>Hvordan digitaliseres en EPD?</vt:lpstr>
      <vt:lpstr>Hvor lang tid tager det at udarbejde en EPD?</vt:lpstr>
      <vt:lpstr>Hvor lang tid tager det at udarbejde en EPD?</vt:lpstr>
      <vt:lpstr>Hvad koster det at lave en EPD?</vt:lpstr>
      <vt:lpstr>Hvad koster det at lave en EPD?</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Pjengaard Bank</dc:creator>
  <cp:lastModifiedBy>Trine Abild</cp:lastModifiedBy>
  <cp:revision>2</cp:revision>
  <dcterms:created xsi:type="dcterms:W3CDTF">2023-01-04T12:58:00Z</dcterms:created>
  <dcterms:modified xsi:type="dcterms:W3CDTF">2023-05-04T11:57:14Z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2023-01-04T12:58:00Z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b34cb5ac-d29e-492e-966b-7776df761545</vt:lpwstr>
  </property>
  <property fmtid="{D5CDD505-2E9C-101B-9397-08002B2CF9AE}" pid="8" name="MSIP_Label_20ea7001-5c24-4702-a3ac-e436ccb02747_ContentBits">
    <vt:lpwstr>2</vt:lpwstr>
  </property>
  <property fmtid="{D5CDD505-2E9C-101B-9397-08002B2CF9AE}" pid="9" name="ContentTypeId">
    <vt:lpwstr>0x010100A5F7A88B58680947B3EC521A292E09AF</vt:lpwstr>
  </property>
  <property fmtid="{D5CDD505-2E9C-101B-9397-08002B2CF9AE}" pid="10" name="MediaServiceImageTags">
    <vt:lpwstr/>
  </property>
</Properties>
</file>